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0" r:id="rId2"/>
    <p:sldId id="564" r:id="rId3"/>
    <p:sldId id="566" r:id="rId4"/>
    <p:sldId id="591" r:id="rId5"/>
    <p:sldId id="595" r:id="rId6"/>
    <p:sldId id="603" r:id="rId7"/>
    <p:sldId id="592" r:id="rId8"/>
    <p:sldId id="604" r:id="rId9"/>
    <p:sldId id="584" r:id="rId10"/>
    <p:sldId id="565" r:id="rId11"/>
    <p:sldId id="582" r:id="rId12"/>
    <p:sldId id="609" r:id="rId13"/>
    <p:sldId id="611" r:id="rId14"/>
    <p:sldId id="589" r:id="rId15"/>
    <p:sldId id="575" r:id="rId16"/>
    <p:sldId id="456" r:id="rId17"/>
    <p:sldId id="601" r:id="rId18"/>
    <p:sldId id="598" r:id="rId19"/>
    <p:sldId id="607" r:id="rId20"/>
    <p:sldId id="608" r:id="rId21"/>
    <p:sldId id="606" r:id="rId22"/>
    <p:sldId id="610" r:id="rId23"/>
    <p:sldId id="612" r:id="rId24"/>
    <p:sldId id="548" r:id="rId25"/>
  </p:sldIdLst>
  <p:sldSz cx="9144000" cy="6858000" type="screen4x3"/>
  <p:notesSz cx="9855200" cy="6743700"/>
  <p:embeddedFontLst>
    <p:embeddedFont>
      <p:font typeface="Book Antiqua" panose="02040602050305030304" pitchFamily="18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339933"/>
    <a:srgbClr val="CC3300"/>
    <a:srgbClr val="FFCC00"/>
    <a:srgbClr val="FFFFFF"/>
    <a:srgbClr val="FF33CC"/>
    <a:srgbClr val="0000FF"/>
    <a:srgbClr val="00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710" autoAdjust="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1650" y="0"/>
            <a:ext cx="4271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5563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1650" y="6405563"/>
            <a:ext cx="427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93AB38-1C71-44AE-83C4-D7811FAC07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593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1650" y="0"/>
            <a:ext cx="4271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6413"/>
            <a:ext cx="3370263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203575"/>
            <a:ext cx="78835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5563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1650" y="6405563"/>
            <a:ext cx="427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9676B42-35CD-46C8-9D8F-65F33A18CA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034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0B458-A578-40AA-9E04-CF4B9DB75F98}" type="slidenum">
              <a:rPr lang="cs-CZ" smtClean="0">
                <a:latin typeface="Arial" charset="0"/>
              </a:rPr>
              <a:pPr>
                <a:defRPr/>
              </a:pPr>
              <a:t>1</a:t>
            </a:fld>
            <a:endParaRPr lang="cs-CZ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8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71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9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bustrofedón</a:t>
            </a:r>
            <a:r>
              <a:rPr lang="en-US" dirty="0"/>
              <a:t> (</a:t>
            </a:r>
            <a:r>
              <a:rPr lang="en-US" dirty="0" err="1"/>
              <a:t>obracení</a:t>
            </a:r>
            <a:r>
              <a:rPr lang="en-US" dirty="0"/>
              <a:t> </a:t>
            </a:r>
            <a:r>
              <a:rPr lang="en-US" dirty="0" err="1"/>
              <a:t>volů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79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A44F25B-1B9C-4587-A38F-5C48E5A838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854D7B-1906-4E98-8EA3-CA9FC363CE1F}" type="slidenum">
              <a:rPr lang="cs-CZ" altLang="cs-CZ"/>
              <a:pPr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5D2A370-69BD-46D0-A4E4-F45133975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6413"/>
            <a:ext cx="3370262" cy="25273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1F3C394E-CE35-4A61-8A49-F3FEF1A03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A44F25B-1B9C-4587-A38F-5C48E5A838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854D7B-1906-4E98-8EA3-CA9FC363CE1F}" type="slidenum">
              <a:rPr lang="cs-CZ" altLang="cs-CZ"/>
              <a:pPr eaLnBrk="1" hangingPunct="1"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5D2A370-69BD-46D0-A4E4-F45133975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6413"/>
            <a:ext cx="3370262" cy="25273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1F3C394E-CE35-4A61-8A49-F3FEF1A03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63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94049-28AC-44F2-9233-3E12E22D1D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18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69B8-B479-493F-9F9A-BDA37E416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1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E32D-2193-464E-8EA7-51AE31A191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1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EB0E-EE0A-4A79-8D05-5AA293F84B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04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279525" y="685800"/>
            <a:ext cx="7086600" cy="54403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020E-6966-464E-A00B-5BD33F3116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9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E157-C5D0-48D4-8BCD-BDCBF225C7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0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A687A-8344-47CE-920D-8B90F6A848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94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52A3-1288-4AEB-A155-512122F9D9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5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7C8E-D7C0-4723-9606-2D2FF272BA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47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1161-9C7D-499A-B3D0-8FCCB87C50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25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A199-D0F0-4008-A141-FED37143AA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45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CB779-797F-4C4D-96C8-EC5B522E8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9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70AA-D1EE-4862-AF18-E0B7F39CB6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88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9473-2379-4F4A-828E-3AF5AED6F0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54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2E8B-BE4A-4F9F-9FE3-AD3C7C5AF0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42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26C086AF-66D2-437B-B9DA-80B7E8F9F9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43.emf"/><Relationship Id="rId5" Type="http://schemas.openxmlformats.org/officeDocument/2006/relationships/image" Target="../media/image44.png"/><Relationship Id="rId10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image" Target="../media/image6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47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image" Target="../media/image6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47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987869" y="4857781"/>
            <a:ext cx="328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b="0" u="sng" dirty="0">
                <a:latin typeface="Trebuchet MS" pitchFamily="34" charset="0"/>
              </a:rPr>
              <a:t>Pavel Str</a:t>
            </a:r>
            <a:r>
              <a:rPr lang="cs-CZ" altLang="cs-CZ" b="0" u="sng" dirty="0" err="1">
                <a:latin typeface="Trebuchet MS" pitchFamily="34" charset="0"/>
              </a:rPr>
              <a:t>ánský</a:t>
            </a:r>
            <a:endParaRPr lang="cs-CZ" altLang="cs-CZ" b="0" u="sng" baseline="30000" dirty="0">
              <a:latin typeface="Trebuchet MS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906686" y="220626"/>
            <a:ext cx="74834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000" b="0" cap="small" dirty="0" err="1">
                <a:solidFill>
                  <a:srgbClr val="CC3300"/>
                </a:solidFill>
                <a:latin typeface="Trebuchet MS" pitchFamily="34" charset="0"/>
              </a:rPr>
              <a:t>Residual</a:t>
            </a:r>
            <a:r>
              <a:rPr lang="cs-CZ" altLang="cs-CZ" sz="5000" b="0" cap="small" dirty="0">
                <a:solidFill>
                  <a:srgbClr val="CC3300"/>
                </a:solidFill>
                <a:latin typeface="Trebuchet MS" pitchFamily="34" charset="0"/>
              </a:rPr>
              <a:t> </a:t>
            </a:r>
            <a:r>
              <a:rPr lang="cs-CZ" altLang="cs-CZ" sz="5000" b="0" cap="small" dirty="0" err="1">
                <a:solidFill>
                  <a:srgbClr val="CC3300"/>
                </a:solidFill>
                <a:latin typeface="Trebuchet MS" pitchFamily="34" charset="0"/>
              </a:rPr>
              <a:t>Correlations</a:t>
            </a:r>
            <a:r>
              <a:rPr lang="cs-CZ" altLang="cs-CZ" sz="5000" b="0" cap="small" dirty="0">
                <a:solidFill>
                  <a:srgbClr val="CC3300"/>
                </a:solidFill>
                <a:latin typeface="Trebuchet MS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000" b="0" cap="small" dirty="0">
                <a:solidFill>
                  <a:srgbClr val="CC3300"/>
                </a:solidFill>
                <a:latin typeface="Trebuchet MS" pitchFamily="34" charset="0"/>
              </a:rPr>
              <a:t>in </a:t>
            </a:r>
            <a:r>
              <a:rPr lang="cs-CZ" altLang="cs-CZ" sz="5000" b="0" cap="small" dirty="0" err="1">
                <a:solidFill>
                  <a:srgbClr val="CC3300"/>
                </a:solidFill>
                <a:latin typeface="Trebuchet MS" pitchFamily="34" charset="0"/>
              </a:rPr>
              <a:t>Nuclear</a:t>
            </a:r>
            <a:r>
              <a:rPr lang="cs-CZ" altLang="cs-CZ" sz="5000" b="0" cap="small" dirty="0">
                <a:solidFill>
                  <a:srgbClr val="CC3300"/>
                </a:solidFill>
                <a:latin typeface="Trebuchet MS" pitchFamily="34" charset="0"/>
              </a:rPr>
              <a:t> </a:t>
            </a:r>
            <a:r>
              <a:rPr lang="cs-CZ" altLang="cs-CZ" sz="5000" b="0" cap="small" dirty="0" err="1">
                <a:solidFill>
                  <a:srgbClr val="CC3300"/>
                </a:solidFill>
                <a:latin typeface="Trebuchet MS" pitchFamily="34" charset="0"/>
              </a:rPr>
              <a:t>Masses</a:t>
            </a:r>
            <a:endParaRPr lang="en-US" altLang="cs-CZ" sz="5000" b="0" cap="small" dirty="0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8" name="Picture 4" descr="Výsledek obrázku pro atomic nuc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55" y="2003208"/>
            <a:ext cx="3516876" cy="272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E45200B-F4D6-4709-B47E-ABCE99C47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4" y="6433590"/>
            <a:ext cx="1397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0" dirty="0" err="1">
                <a:latin typeface="Trebuchet MS" panose="020B0603020202020204" pitchFamily="34" charset="0"/>
              </a:rPr>
              <a:t>UNCE</a:t>
            </a:r>
            <a:r>
              <a:rPr lang="en-GB" sz="1400" b="0" dirty="0">
                <a:latin typeface="Trebuchet MS" panose="020B0603020202020204" pitchFamily="34" charset="0"/>
              </a:rPr>
              <a:t> Seminar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53CDFFC-F35F-4489-83B8-C359A083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967" y="6433591"/>
            <a:ext cx="1170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 b="0" dirty="0">
                <a:latin typeface="Trebuchet MS" panose="020B0603020202020204" pitchFamily="34" charset="0"/>
              </a:rPr>
              <a:t>28 May 2021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E8DB912-1956-4A68-8153-50E3057C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93" y="6448979"/>
            <a:ext cx="1397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b="0" dirty="0">
                <a:latin typeface="Trebuchet MS" panose="020B0603020202020204" pitchFamily="34" charset="0"/>
              </a:rPr>
              <a:t>UNCE/</a:t>
            </a:r>
            <a:r>
              <a:rPr lang="cs-CZ" sz="1200" b="0" dirty="0" err="1">
                <a:latin typeface="Trebuchet MS" panose="020B0603020202020204" pitchFamily="34" charset="0"/>
              </a:rPr>
              <a:t>SCI</a:t>
            </a:r>
            <a:r>
              <a:rPr lang="cs-CZ" sz="1200" b="0" dirty="0">
                <a:latin typeface="Trebuchet MS" panose="020B0603020202020204" pitchFamily="34" charset="0"/>
              </a:rPr>
              <a:t>/013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4AC6C3-CA16-4D5A-BA7D-395729FE3A33}"/>
              </a:ext>
            </a:extLst>
          </p:cNvPr>
          <p:cNvSpPr txBox="1"/>
          <p:nvPr/>
        </p:nvSpPr>
        <p:spPr>
          <a:xfrm>
            <a:off x="2146719" y="5586586"/>
            <a:ext cx="496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latin typeface="Trebuchet MS" pitchFamily="34" charset="0"/>
              </a:rPr>
              <a:t>(</a:t>
            </a:r>
            <a:r>
              <a:rPr lang="cs-CZ" b="0" dirty="0" err="1">
                <a:latin typeface="Trebuchet MS" pitchFamily="34" charset="0"/>
              </a:rPr>
              <a:t>based</a:t>
            </a:r>
            <a:r>
              <a:rPr lang="cs-CZ" b="0" dirty="0">
                <a:latin typeface="Trebuchet MS" pitchFamily="34" charset="0"/>
              </a:rPr>
              <a:t> on </a:t>
            </a:r>
            <a:r>
              <a:rPr lang="cs-CZ" b="0" dirty="0" err="1">
                <a:latin typeface="Trebuchet MS" pitchFamily="34" charset="0"/>
              </a:rPr>
              <a:t>the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Bachelor</a:t>
            </a:r>
            <a:r>
              <a:rPr lang="cs-CZ" b="0" dirty="0">
                <a:latin typeface="Trebuchet MS" pitchFamily="34" charset="0"/>
              </a:rPr>
              <a:t> thesis </a:t>
            </a:r>
            <a:r>
              <a:rPr lang="cs-CZ" b="0" dirty="0" err="1">
                <a:latin typeface="Trebuchet MS" pitchFamily="34" charset="0"/>
              </a:rPr>
              <a:t>of</a:t>
            </a:r>
            <a:r>
              <a:rPr lang="cs-CZ" b="0" dirty="0">
                <a:latin typeface="Trebuchet MS" pitchFamily="34" charset="0"/>
              </a:rPr>
              <a:t> Samuel </a:t>
            </a:r>
            <a:r>
              <a:rPr lang="cs-CZ" b="0" dirty="0" err="1">
                <a:latin typeface="Trebuchet MS" pitchFamily="34" charset="0"/>
              </a:rPr>
              <a:t>Mičo</a:t>
            </a:r>
            <a:r>
              <a:rPr lang="cs-CZ" b="0" dirty="0">
                <a:latin typeface="Trebuchet MS" pitchFamily="34" charset="0"/>
              </a:rPr>
              <a:t>)</a:t>
            </a:r>
            <a:endParaRPr lang="en-GB" b="0" dirty="0" err="1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69102" y="1012536"/>
            <a:ext cx="825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C00000"/>
                </a:solidFill>
                <a:latin typeface="Trebuchet MS" pitchFamily="34" charset="0"/>
              </a:rPr>
              <a:t>Parameterless</a:t>
            </a:r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 model</a:t>
            </a:r>
          </a:p>
          <a:p>
            <a:r>
              <a:rPr lang="en-US" b="0" dirty="0">
                <a:latin typeface="Trebuchet MS" pitchFamily="34" charset="0"/>
              </a:rPr>
              <a:t>    </a:t>
            </a:r>
            <a:r>
              <a:rPr lang="cs-CZ" b="0" dirty="0">
                <a:latin typeface="Trebuchet MS" pitchFamily="34" charset="0"/>
              </a:rPr>
              <a:t>(</a:t>
            </a:r>
            <a:r>
              <a:rPr lang="en-US" b="0" dirty="0">
                <a:latin typeface="Trebuchet MS" pitchFamily="34" charset="0"/>
              </a:rPr>
              <a:t>no need of interpreting and various model parameters</a:t>
            </a:r>
            <a:r>
              <a:rPr lang="cs-CZ" b="0" dirty="0">
                <a:latin typeface="Trebuchet MS" pitchFamily="34" charset="0"/>
              </a:rPr>
              <a:t>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609657" y="6425628"/>
            <a:ext cx="73340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Garvey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I.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Kelson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New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nuclidic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relationship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Rev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Lett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16, 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197 (1966)</a:t>
            </a:r>
            <a:endParaRPr lang="en-GB" sz="1300" b="0" dirty="0">
              <a:solidFill>
                <a:prstClr val="black"/>
              </a:solidFill>
              <a:latin typeface="Book Antiqua" panose="02040602050305030304" pitchFamily="18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Garvey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et al, 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Set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of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nuclear-mass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relations and a resultant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table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Rev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Mod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41, 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S1 (1969)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69102" y="1815823"/>
            <a:ext cx="825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C00000"/>
                </a:solidFill>
                <a:latin typeface="Trebuchet MS" pitchFamily="34" charset="0"/>
              </a:rPr>
              <a:t>Local</a:t>
            </a:r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 model</a:t>
            </a:r>
          </a:p>
          <a:p>
            <a:r>
              <a:rPr lang="en-US" b="0" dirty="0">
                <a:latin typeface="Trebuchet MS" pitchFamily="34" charset="0"/>
              </a:rPr>
              <a:t>    </a:t>
            </a:r>
            <a:r>
              <a:rPr lang="cs-CZ" b="0" dirty="0">
                <a:latin typeface="Trebuchet MS" pitchFamily="34" charset="0"/>
              </a:rPr>
              <a:t>(</a:t>
            </a:r>
            <a:r>
              <a:rPr lang="cs-CZ" b="0" dirty="0" err="1">
                <a:latin typeface="Trebuchet MS" pitchFamily="34" charset="0"/>
              </a:rPr>
              <a:t>one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formula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describes</a:t>
            </a:r>
            <a:r>
              <a:rPr lang="cs-CZ" b="0" dirty="0">
                <a:latin typeface="Trebuchet MS" pitchFamily="34" charset="0"/>
              </a:rPr>
              <a:t> relations </a:t>
            </a:r>
            <a:r>
              <a:rPr lang="cs-CZ" b="0" dirty="0" err="1">
                <a:latin typeface="Trebuchet MS" pitchFamily="34" charset="0"/>
              </a:rPr>
              <a:t>only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between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neighbouring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nuclei</a:t>
            </a:r>
            <a:r>
              <a:rPr lang="cs-CZ" b="0" dirty="0">
                <a:latin typeface="Trebuchet MS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457925" y="2703841"/>
                <a:ext cx="3101286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cs-CZ" sz="24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25" y="2703841"/>
                <a:ext cx="3101286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160622" y="3063060"/>
                <a:ext cx="24426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cs-CZ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622" y="3063060"/>
                <a:ext cx="2442663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910135" y="4097732"/>
            <a:ext cx="740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latin typeface="Trebuchet MS" pitchFamily="34" charset="0"/>
              </a:rPr>
              <a:t>Number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of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n-</a:t>
            </a:r>
            <a:r>
              <a:rPr lang="cs-CZ" dirty="0">
                <a:latin typeface="Trebuchet MS" pitchFamily="34" charset="0"/>
              </a:rPr>
              <a:t>n</a:t>
            </a:r>
            <a:r>
              <a:rPr lang="en-US" b="0" dirty="0">
                <a:latin typeface="Trebuchet MS" pitchFamily="34" charset="0"/>
              </a:rPr>
              <a:t>, </a:t>
            </a:r>
            <a:r>
              <a:rPr lang="en-US" dirty="0">
                <a:latin typeface="Trebuchet MS" pitchFamily="34" charset="0"/>
              </a:rPr>
              <a:t>p-p</a:t>
            </a:r>
            <a:r>
              <a:rPr lang="en-US" b="0" dirty="0">
                <a:latin typeface="Trebuchet MS" pitchFamily="34" charset="0"/>
              </a:rPr>
              <a:t> a</a:t>
            </a:r>
            <a:r>
              <a:rPr lang="cs-CZ" b="0" dirty="0" err="1">
                <a:latin typeface="Trebuchet MS" pitchFamily="34" charset="0"/>
              </a:rPr>
              <a:t>nd</a:t>
            </a:r>
            <a:r>
              <a:rPr lang="en-US" b="0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n-p</a:t>
            </a:r>
            <a:r>
              <a:rPr lang="en-US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interactions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must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cancel</a:t>
            </a:r>
            <a:r>
              <a:rPr lang="en-US" b="0" dirty="0">
                <a:latin typeface="Trebuchet MS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281375" y="5038295"/>
                <a:ext cx="4597914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375" y="5038295"/>
                <a:ext cx="4597914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569102" y="330959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Garvey-Kelson</a:t>
            </a:r>
            <a:r>
              <a:rPr lang="cs-CZ" sz="3200" b="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rela</a:t>
            </a:r>
            <a:r>
              <a:rPr lang="en-US" sz="3200" b="0" u="sng" dirty="0" err="1">
                <a:solidFill>
                  <a:srgbClr val="0000B4"/>
                </a:solidFill>
                <a:latin typeface="Trebuchet MS" pitchFamily="34" charset="0"/>
              </a:rPr>
              <a:t>tions</a:t>
            </a:r>
            <a:endParaRPr lang="cs-CZ" sz="3200" b="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128029-E147-4654-A36F-27772CFEC840}"/>
              </a:ext>
            </a:extLst>
          </p:cNvPr>
          <p:cNvSpPr txBox="1"/>
          <p:nvPr/>
        </p:nvSpPr>
        <p:spPr>
          <a:xfrm>
            <a:off x="6201508" y="4914147"/>
            <a:ext cx="255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Rather than a “model” one should call it an “algorithm”.</a:t>
            </a:r>
            <a:endParaRPr lang="en-GB" b="0" dirty="0" err="1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1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3525" y="920586"/>
            <a:ext cx="12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latin typeface="Trebuchet MS" pitchFamily="34" charset="0"/>
              </a:rPr>
              <a:t>Example</a:t>
            </a:r>
            <a:r>
              <a:rPr lang="en-US" b="0" dirty="0">
                <a:latin typeface="Trebuchet MS" pitchFamily="34" charset="0"/>
              </a:rPr>
              <a:t>:</a:t>
            </a:r>
            <a:endParaRPr lang="cs-CZ" b="0" dirty="0" err="1">
              <a:latin typeface="Trebuchet MS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5" y="2508840"/>
            <a:ext cx="6187720" cy="193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92814" y="1294030"/>
                <a:ext cx="6187720" cy="95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−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+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−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+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−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19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4" y="1294030"/>
                <a:ext cx="6187720" cy="959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2218" y="3574471"/>
            <a:ext cx="2307114" cy="278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Přímá spojnice 17"/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57" y="5042769"/>
            <a:ext cx="3924136" cy="9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3790E3E-CC70-4898-A74F-47812729421E}"/>
              </a:ext>
            </a:extLst>
          </p:cNvPr>
          <p:cNvSpPr txBox="1"/>
          <p:nvPr/>
        </p:nvSpPr>
        <p:spPr>
          <a:xfrm>
            <a:off x="569102" y="330959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Garvey-Kelson</a:t>
            </a:r>
            <a:r>
              <a:rPr lang="cs-CZ" sz="3200" b="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rela</a:t>
            </a:r>
            <a:r>
              <a:rPr lang="en-US" sz="3200" b="0" u="sng" dirty="0" err="1">
                <a:solidFill>
                  <a:srgbClr val="0000B4"/>
                </a:solidFill>
                <a:latin typeface="Trebuchet MS" pitchFamily="34" charset="0"/>
              </a:rPr>
              <a:t>tions</a:t>
            </a:r>
            <a:endParaRPr lang="cs-CZ" sz="3200" b="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EA0D7CA-B312-462F-B908-B6C49F306068}"/>
              </a:ext>
            </a:extLst>
          </p:cNvPr>
          <p:cNvSpPr txBox="1"/>
          <p:nvPr/>
        </p:nvSpPr>
        <p:spPr>
          <a:xfrm>
            <a:off x="1609657" y="6425628"/>
            <a:ext cx="73340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Garvey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I.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Kelson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New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nuclidic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relationship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Rev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Lett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16, 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197 (1966)</a:t>
            </a:r>
            <a:endParaRPr lang="en-GB" sz="1300" b="0" dirty="0">
              <a:solidFill>
                <a:prstClr val="black"/>
              </a:solidFill>
              <a:latin typeface="Book Antiqua" panose="02040602050305030304" pitchFamily="18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Garvey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et al, 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Set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of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nuclear-mass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relations and a resultant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table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Rev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Mod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41, 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S1 (1969)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EE0A7B1-8665-4A86-92EF-42C85E6B4879}"/>
                  </a:ext>
                </a:extLst>
              </p:cNvPr>
              <p:cNvSpPr txBox="1"/>
              <p:nvPr/>
            </p:nvSpPr>
            <p:spPr>
              <a:xfrm>
                <a:off x="6035752" y="1130459"/>
                <a:ext cx="3182803" cy="12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Tx/>
                  <a:buChar char="-"/>
                </a:pPr>
                <a:r>
                  <a:rPr lang="en-US" sz="1500" b="0" dirty="0">
                    <a:latin typeface="Trebuchet MS" pitchFamily="34" charset="0"/>
                  </a:rPr>
                  <a:t>Can be represented by matrix </a:t>
                </a:r>
              </a:p>
              <a:p>
                <a:pPr algn="ctr"/>
                <a:endParaRPr lang="en-US" sz="15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EE0A7B1-8665-4A86-92EF-42C85E6B4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752" y="1130459"/>
                <a:ext cx="3182803" cy="1286571"/>
              </a:xfrm>
              <a:prstGeom prst="rect">
                <a:avLst/>
              </a:prstGeom>
              <a:blipFill>
                <a:blip r:embed="rId6"/>
                <a:stretch>
                  <a:fillRect t="-9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62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609657" y="6425628"/>
            <a:ext cx="73340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Garvey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I.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Kelson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New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nuclidic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relationship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Rev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Lett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16, 197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(1966)</a:t>
            </a:r>
            <a:endParaRPr lang="en-GB" sz="1300" b="0" dirty="0">
              <a:solidFill>
                <a:prstClr val="black"/>
              </a:solidFill>
              <a:latin typeface="Book Antiqua" panose="02040602050305030304" pitchFamily="18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Garvey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et al, 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Set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of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nuclear-mass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relations and a resultant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table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Rev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Mod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41, S1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(1969)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43525" y="920586"/>
            <a:ext cx="12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latin typeface="Trebuchet MS" pitchFamily="34" charset="0"/>
              </a:rPr>
              <a:t>Example</a:t>
            </a:r>
            <a:r>
              <a:rPr lang="en-US" b="0" dirty="0">
                <a:latin typeface="Trebuchet MS" pitchFamily="34" charset="0"/>
              </a:rPr>
              <a:t>:</a:t>
            </a:r>
            <a:endParaRPr lang="cs-CZ" b="0" dirty="0" err="1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92814" y="1294030"/>
                <a:ext cx="6187720" cy="95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−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+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−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+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−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19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4" y="1294030"/>
                <a:ext cx="6187720" cy="959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3790E3E-CC70-4898-A74F-47812729421E}"/>
              </a:ext>
            </a:extLst>
          </p:cNvPr>
          <p:cNvSpPr txBox="1"/>
          <p:nvPr/>
        </p:nvSpPr>
        <p:spPr>
          <a:xfrm>
            <a:off x="569102" y="330959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Garvey-Kelson</a:t>
            </a:r>
            <a:r>
              <a:rPr lang="cs-CZ" sz="3200" b="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rela</a:t>
            </a:r>
            <a:r>
              <a:rPr lang="en-US" sz="3200" b="0" u="sng" dirty="0" err="1">
                <a:solidFill>
                  <a:srgbClr val="0000B4"/>
                </a:solidFill>
                <a:latin typeface="Trebuchet MS" pitchFamily="34" charset="0"/>
              </a:rPr>
              <a:t>tions</a:t>
            </a:r>
            <a:endParaRPr lang="cs-CZ" sz="3200" b="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16028FBA-7C45-4814-8B82-33C93782EE87}"/>
                  </a:ext>
                </a:extLst>
              </p:cNvPr>
              <p:cNvSpPr txBox="1"/>
              <p:nvPr/>
            </p:nvSpPr>
            <p:spPr>
              <a:xfrm>
                <a:off x="6035752" y="1130459"/>
                <a:ext cx="3182803" cy="12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Tx/>
                  <a:buChar char="-"/>
                </a:pPr>
                <a:r>
                  <a:rPr lang="en-US" sz="1500" b="0" dirty="0">
                    <a:latin typeface="Trebuchet MS" pitchFamily="34" charset="0"/>
                  </a:rPr>
                  <a:t>Can be represented by matrix </a:t>
                </a:r>
              </a:p>
              <a:p>
                <a:pPr algn="ctr"/>
                <a:endParaRPr lang="en-US" sz="15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16028FBA-7C45-4814-8B82-33C93782E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752" y="1130459"/>
                <a:ext cx="3182803" cy="1286571"/>
              </a:xfrm>
              <a:prstGeom prst="rect">
                <a:avLst/>
              </a:prstGeom>
              <a:blipFill>
                <a:blip r:embed="rId3"/>
                <a:stretch>
                  <a:fillRect t="-9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5CFD8421-5287-4DB6-91A0-0199EF1479C6}"/>
              </a:ext>
            </a:extLst>
          </p:cNvPr>
          <p:cNvSpPr txBox="1"/>
          <p:nvPr/>
        </p:nvSpPr>
        <p:spPr>
          <a:xfrm>
            <a:off x="569102" y="2690447"/>
            <a:ext cx="32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 dirty="0">
                <a:solidFill>
                  <a:srgbClr val="0000B4"/>
                </a:solidFill>
                <a:latin typeface="Trebuchet MS" pitchFamily="34" charset="0"/>
              </a:rPr>
              <a:t>Another possible formulae</a:t>
            </a:r>
            <a:endParaRPr lang="en-GB" sz="2000" b="0" u="sng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DC7650-86AA-491E-93B9-8C089CB76E19}"/>
              </a:ext>
            </a:extLst>
          </p:cNvPr>
          <p:cNvSpPr txBox="1"/>
          <p:nvPr/>
        </p:nvSpPr>
        <p:spPr>
          <a:xfrm>
            <a:off x="7323774" y="254614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  <a:latin typeface="Trebuchet MS" pitchFamily="34" charset="0"/>
              </a:rPr>
              <a:t>GK1</a:t>
            </a:r>
            <a:endParaRPr lang="en-GB" sz="2000" dirty="0" err="1">
              <a:solidFill>
                <a:srgbClr val="CC33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7C11B61-74DA-47BF-839E-E0B76A3F97AC}"/>
                  </a:ext>
                </a:extLst>
              </p:cNvPr>
              <p:cNvSpPr txBox="1"/>
              <p:nvPr/>
            </p:nvSpPr>
            <p:spPr>
              <a:xfrm>
                <a:off x="803564" y="3288323"/>
                <a:ext cx="1922585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7C11B61-74DA-47BF-839E-E0B76A3F9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4" y="3288323"/>
                <a:ext cx="1922585" cy="846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F307FDDB-FF6B-4A28-A089-58D0CDBC16FE}"/>
              </a:ext>
            </a:extLst>
          </p:cNvPr>
          <p:cNvSpPr txBox="1"/>
          <p:nvPr/>
        </p:nvSpPr>
        <p:spPr>
          <a:xfrm>
            <a:off x="2907323" y="3511749"/>
            <a:ext cx="84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  <a:latin typeface="Trebuchet MS" pitchFamily="34" charset="0"/>
              </a:rPr>
              <a:t>GK2</a:t>
            </a:r>
            <a:endParaRPr lang="en-GB" sz="2000" dirty="0" err="1">
              <a:solidFill>
                <a:srgbClr val="CC33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383B065-1F78-4995-9899-D62D3E9EFDFD}"/>
                  </a:ext>
                </a:extLst>
              </p:cNvPr>
              <p:cNvSpPr txBox="1"/>
              <p:nvPr/>
            </p:nvSpPr>
            <p:spPr>
              <a:xfrm>
                <a:off x="521675" y="4478029"/>
                <a:ext cx="2754919" cy="1012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383B065-1F78-4995-9899-D62D3E9EF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5" y="4478029"/>
                <a:ext cx="2754919" cy="1012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CE10E9F5-2D07-452D-804C-50A2C8AC8B0B}"/>
                  </a:ext>
                </a:extLst>
              </p:cNvPr>
              <p:cNvSpPr txBox="1"/>
              <p:nvPr/>
            </p:nvSpPr>
            <p:spPr>
              <a:xfrm>
                <a:off x="5003074" y="4353443"/>
                <a:ext cx="2754919" cy="126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CE10E9F5-2D07-452D-804C-50A2C8AC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74" y="4353443"/>
                <a:ext cx="2754919" cy="1261243"/>
              </a:xfrm>
              <a:prstGeom prst="rect">
                <a:avLst/>
              </a:prstGeom>
              <a:blipFill>
                <a:blip r:embed="rId6"/>
                <a:stretch>
                  <a:fillRect r="-4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1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609657" y="6425628"/>
            <a:ext cx="73340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Garvey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I.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Kelson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New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nuclidic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relationship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Rev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Lett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16, 197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(1966)</a:t>
            </a:r>
            <a:endParaRPr lang="en-GB" sz="1300" b="0" dirty="0">
              <a:solidFill>
                <a:prstClr val="black"/>
              </a:solidFill>
              <a:latin typeface="Book Antiqua" panose="02040602050305030304" pitchFamily="18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Garvey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et al, 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Set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of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nuclear-mass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relations and a resultant </a:t>
            </a:r>
            <a:r>
              <a:rPr lang="cs-CZ" sz="1300" b="0" i="1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mass</a:t>
            </a:r>
            <a:r>
              <a:rPr lang="cs-CZ" sz="1300" b="0" i="1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table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Rev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Mod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41, S1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(1969)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43525" y="920586"/>
            <a:ext cx="12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latin typeface="Trebuchet MS" pitchFamily="34" charset="0"/>
              </a:rPr>
              <a:t>Example</a:t>
            </a:r>
            <a:r>
              <a:rPr lang="en-US" b="0" dirty="0">
                <a:latin typeface="Trebuchet MS" pitchFamily="34" charset="0"/>
              </a:rPr>
              <a:t>:</a:t>
            </a:r>
            <a:endParaRPr lang="cs-CZ" b="0" dirty="0" err="1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27279" y="1294030"/>
                <a:ext cx="6187720" cy="95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−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+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−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+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−</m:t>
                      </m:r>
                      <m:r>
                        <a:rPr lang="en-US" sz="19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sz="19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sz="1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1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1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90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79" y="1294030"/>
                <a:ext cx="6187720" cy="959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3790E3E-CC70-4898-A74F-47812729421E}"/>
              </a:ext>
            </a:extLst>
          </p:cNvPr>
          <p:cNvSpPr txBox="1"/>
          <p:nvPr/>
        </p:nvSpPr>
        <p:spPr>
          <a:xfrm>
            <a:off x="569102" y="330959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Garvey-Kelson</a:t>
            </a:r>
            <a:r>
              <a:rPr lang="cs-CZ" sz="3200" b="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rela</a:t>
            </a:r>
            <a:r>
              <a:rPr lang="en-US" sz="3200" b="0" u="sng" dirty="0" err="1">
                <a:solidFill>
                  <a:srgbClr val="0000B4"/>
                </a:solidFill>
                <a:latin typeface="Trebuchet MS" pitchFamily="34" charset="0"/>
              </a:rPr>
              <a:t>tions</a:t>
            </a:r>
            <a:endParaRPr lang="cs-CZ" sz="3200" b="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16028FBA-7C45-4814-8B82-33C93782EE87}"/>
                  </a:ext>
                </a:extLst>
              </p:cNvPr>
              <p:cNvSpPr txBox="1"/>
              <p:nvPr/>
            </p:nvSpPr>
            <p:spPr>
              <a:xfrm>
                <a:off x="6035752" y="1130459"/>
                <a:ext cx="3182803" cy="12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Tx/>
                  <a:buChar char="-"/>
                </a:pPr>
                <a:r>
                  <a:rPr lang="en-US" sz="1500" b="0" dirty="0">
                    <a:latin typeface="Trebuchet MS" pitchFamily="34" charset="0"/>
                  </a:rPr>
                  <a:t>Can be represented by matrix </a:t>
                </a:r>
              </a:p>
              <a:p>
                <a:pPr algn="ctr"/>
                <a:endParaRPr lang="en-US" sz="15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16028FBA-7C45-4814-8B82-33C93782E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752" y="1130459"/>
                <a:ext cx="3182803" cy="1286571"/>
              </a:xfrm>
              <a:prstGeom prst="rect">
                <a:avLst/>
              </a:prstGeom>
              <a:blipFill>
                <a:blip r:embed="rId3"/>
                <a:stretch>
                  <a:fillRect t="-9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5CFD8421-5287-4DB6-91A0-0199EF1479C6}"/>
              </a:ext>
            </a:extLst>
          </p:cNvPr>
          <p:cNvSpPr txBox="1"/>
          <p:nvPr/>
        </p:nvSpPr>
        <p:spPr>
          <a:xfrm>
            <a:off x="569102" y="2690447"/>
            <a:ext cx="32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 dirty="0">
                <a:solidFill>
                  <a:srgbClr val="0000B4"/>
                </a:solidFill>
                <a:latin typeface="Trebuchet MS" pitchFamily="34" charset="0"/>
              </a:rPr>
              <a:t>Another possible formulae</a:t>
            </a:r>
            <a:endParaRPr lang="en-GB" sz="2000" b="0" u="sng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DC7650-86AA-491E-93B9-8C089CB76E19}"/>
              </a:ext>
            </a:extLst>
          </p:cNvPr>
          <p:cNvSpPr txBox="1"/>
          <p:nvPr/>
        </p:nvSpPr>
        <p:spPr>
          <a:xfrm>
            <a:off x="7323774" y="254614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  <a:latin typeface="Trebuchet MS" pitchFamily="34" charset="0"/>
              </a:rPr>
              <a:t>GK1</a:t>
            </a:r>
            <a:endParaRPr lang="en-GB" sz="2000" dirty="0" err="1">
              <a:solidFill>
                <a:srgbClr val="CC33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7C11B61-74DA-47BF-839E-E0B76A3F97AC}"/>
                  </a:ext>
                </a:extLst>
              </p:cNvPr>
              <p:cNvSpPr txBox="1"/>
              <p:nvPr/>
            </p:nvSpPr>
            <p:spPr>
              <a:xfrm>
                <a:off x="803564" y="3288323"/>
                <a:ext cx="1922585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7C11B61-74DA-47BF-839E-E0B76A3F9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4" y="3288323"/>
                <a:ext cx="1922585" cy="846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F307FDDB-FF6B-4A28-A089-58D0CDBC16FE}"/>
              </a:ext>
            </a:extLst>
          </p:cNvPr>
          <p:cNvSpPr txBox="1"/>
          <p:nvPr/>
        </p:nvSpPr>
        <p:spPr>
          <a:xfrm>
            <a:off x="2907323" y="3511749"/>
            <a:ext cx="84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  <a:latin typeface="Trebuchet MS" pitchFamily="34" charset="0"/>
              </a:rPr>
              <a:t>GK2</a:t>
            </a:r>
            <a:endParaRPr lang="en-GB" sz="2000" dirty="0" err="1">
              <a:solidFill>
                <a:srgbClr val="CC33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383B065-1F78-4995-9899-D62D3E9EFDFD}"/>
                  </a:ext>
                </a:extLst>
              </p:cNvPr>
              <p:cNvSpPr txBox="1"/>
              <p:nvPr/>
            </p:nvSpPr>
            <p:spPr>
              <a:xfrm>
                <a:off x="521675" y="4478029"/>
                <a:ext cx="2754919" cy="1012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383B065-1F78-4995-9899-D62D3E9EF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5" y="4478029"/>
                <a:ext cx="2754919" cy="1012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CE10E9F5-2D07-452D-804C-50A2C8AC8B0B}"/>
                  </a:ext>
                </a:extLst>
              </p:cNvPr>
              <p:cNvSpPr txBox="1"/>
              <p:nvPr/>
            </p:nvSpPr>
            <p:spPr>
              <a:xfrm>
                <a:off x="5003074" y="4353443"/>
                <a:ext cx="2754919" cy="126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CE10E9F5-2D07-452D-804C-50A2C8AC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74" y="4353443"/>
                <a:ext cx="2754919" cy="1261243"/>
              </a:xfrm>
              <a:prstGeom prst="rect">
                <a:avLst/>
              </a:prstGeom>
              <a:blipFill>
                <a:blip r:embed="rId6"/>
                <a:stretch>
                  <a:fillRect r="-4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ECAA282-615E-404D-97EF-535AD8DDCF8E}"/>
              </a:ext>
            </a:extLst>
          </p:cNvPr>
          <p:cNvGrpSpPr/>
          <p:nvPr/>
        </p:nvGrpSpPr>
        <p:grpSpPr>
          <a:xfrm>
            <a:off x="4743633" y="1805353"/>
            <a:ext cx="2370740" cy="2055093"/>
            <a:chOff x="4743633" y="1805353"/>
            <a:chExt cx="2370740" cy="2055093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7EAAAF4-F913-4793-8348-56E9DB34CB0A}"/>
                </a:ext>
              </a:extLst>
            </p:cNvPr>
            <p:cNvSpPr txBox="1"/>
            <p:nvPr/>
          </p:nvSpPr>
          <p:spPr>
            <a:xfrm>
              <a:off x="4743633" y="3214115"/>
              <a:ext cx="2370740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latin typeface="Trebuchet MS" pitchFamily="34" charset="0"/>
                </a:rPr>
                <a:t>We study properties of these deviations.</a:t>
              </a:r>
              <a:endParaRPr lang="en-GB" b="0" dirty="0" err="1">
                <a:latin typeface="Trebuchet MS" pitchFamily="34" charset="0"/>
              </a:endParaRPr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D34743C8-DC2E-4073-9FC1-DEAEFE3995CD}"/>
                </a:ext>
              </a:extLst>
            </p:cNvPr>
            <p:cNvSpPr/>
            <p:nvPr/>
          </p:nvSpPr>
          <p:spPr bwMode="auto">
            <a:xfrm>
              <a:off x="5275391" y="1805353"/>
              <a:ext cx="1230916" cy="442245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A19F07EE-60ED-4FDD-869C-DD4B3B304F0E}"/>
                </a:ext>
              </a:extLst>
            </p:cNvPr>
            <p:cNvCxnSpPr>
              <a:stCxn id="13" idx="4"/>
              <a:endCxn id="6" idx="0"/>
            </p:cNvCxnSpPr>
            <p:nvPr/>
          </p:nvCxnSpPr>
          <p:spPr bwMode="auto">
            <a:xfrm>
              <a:off x="5890849" y="2247598"/>
              <a:ext cx="38154" cy="96651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oval" w="sm" len="sm"/>
              <a:tailEnd type="non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537" y="294292"/>
            <a:ext cx="7269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200" b="0" u="sng" dirty="0">
                <a:solidFill>
                  <a:srgbClr val="0000B4"/>
                </a:solidFill>
                <a:latin typeface="Trebuchet MS" pitchFamily="34" charset="0"/>
              </a:rPr>
              <a:t>Noise</a:t>
            </a:r>
            <a:r>
              <a:rPr lang="cs-CZ" altLang="cs-CZ" sz="3200" b="0" u="sng" dirty="0">
                <a:solidFill>
                  <a:srgbClr val="0000B4"/>
                </a:solidFill>
                <a:latin typeface="Trebuchet MS" pitchFamily="34" charset="0"/>
              </a:rPr>
              <a:t> in </a:t>
            </a:r>
            <a:r>
              <a:rPr lang="cs-CZ" alt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nuclear</a:t>
            </a:r>
            <a:r>
              <a:rPr lang="cs-CZ" altLang="cs-CZ" sz="3200" b="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alt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masses</a:t>
            </a:r>
            <a:endParaRPr lang="cs-CZ" altLang="cs-CZ" sz="3200" b="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7" name="Picture 2" descr="D:\Pavel\Desktop\Nuclear char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r="973"/>
          <a:stretch/>
        </p:blipFill>
        <p:spPr bwMode="auto">
          <a:xfrm>
            <a:off x="728956" y="952751"/>
            <a:ext cx="4765018" cy="312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 bwMode="auto">
          <a:xfrm>
            <a:off x="5089948" y="2378700"/>
            <a:ext cx="1310853" cy="258965"/>
          </a:xfrm>
          <a:prstGeom prst="rightArrow">
            <a:avLst/>
          </a:prstGeom>
          <a:solidFill>
            <a:srgbClr val="0000B4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03644" y="2279994"/>
            <a:ext cx="1939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0" dirty="0" err="1">
                <a:latin typeface="Trebuchet MS" pitchFamily="34" charset="0"/>
              </a:rPr>
              <a:t>Time</a:t>
            </a:r>
            <a:r>
              <a:rPr lang="cs-CZ" sz="2200" b="0" dirty="0">
                <a:latin typeface="Trebuchet MS" pitchFamily="34" charset="0"/>
              </a:rPr>
              <a:t> </a:t>
            </a:r>
            <a:r>
              <a:rPr lang="cs-CZ" sz="2200" b="0" dirty="0" err="1">
                <a:latin typeface="Trebuchet MS" pitchFamily="34" charset="0"/>
              </a:rPr>
              <a:t>series</a:t>
            </a:r>
            <a:endParaRPr lang="cs-CZ" sz="2200" b="0" dirty="0">
              <a:latin typeface="Trebuchet MS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73377" y="2026866"/>
            <a:ext cx="34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?</a:t>
            </a:r>
            <a:endParaRPr lang="cs-CZ" b="0" dirty="0" err="1">
              <a:latin typeface="Trebuchet MS" pitchFamily="34" charset="0"/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728956" y="3710291"/>
            <a:ext cx="8020988" cy="2629333"/>
            <a:chOff x="728956" y="3710291"/>
            <a:chExt cx="8020988" cy="2629333"/>
          </a:xfrm>
        </p:grpSpPr>
        <p:sp>
          <p:nvSpPr>
            <p:cNvPr id="11" name="TextovéPole 10"/>
            <p:cNvSpPr txBox="1"/>
            <p:nvPr/>
          </p:nvSpPr>
          <p:spPr>
            <a:xfrm>
              <a:off x="728956" y="4410597"/>
              <a:ext cx="6363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u="sng" dirty="0" err="1">
                  <a:solidFill>
                    <a:srgbClr val="C00000"/>
                  </a:solidFill>
                  <a:latin typeface="Trebuchet MS" pitchFamily="34" charset="0"/>
                </a:rPr>
                <a:t>boustrophedon</a:t>
              </a:r>
              <a:r>
                <a:rPr lang="en-US" b="0" u="sng" dirty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endParaRPr lang="cs-CZ" b="0" u="sng" dirty="0">
                <a:solidFill>
                  <a:srgbClr val="C00000"/>
                </a:solidFill>
                <a:latin typeface="Trebuchet MS" pitchFamily="34" charset="0"/>
              </a:endParaRPr>
            </a:p>
            <a:p>
              <a:r>
                <a:rPr lang="en-US" b="0" dirty="0">
                  <a:latin typeface="Trebuchet MS" pitchFamily="34" charset="0"/>
                </a:rPr>
                <a:t>(</a:t>
              </a:r>
              <a:r>
                <a:rPr lang="cs-CZ" b="0" dirty="0">
                  <a:latin typeface="Trebuchet MS" pitchFamily="34" charset="0"/>
                </a:rPr>
                <a:t>style </a:t>
              </a:r>
              <a:r>
                <a:rPr lang="cs-CZ" b="0" dirty="0" err="1">
                  <a:latin typeface="Trebuchet MS" pitchFamily="34" charset="0"/>
                </a:rPr>
                <a:t>of</a:t>
              </a:r>
              <a:r>
                <a:rPr lang="cs-CZ" b="0" dirty="0">
                  <a:latin typeface="Trebuchet MS" pitchFamily="34" charset="0"/>
                </a:rPr>
                <a:t> </a:t>
              </a:r>
              <a:r>
                <a:rPr lang="cs-CZ" b="0" dirty="0" err="1">
                  <a:latin typeface="Trebuchet MS" pitchFamily="34" charset="0"/>
                </a:rPr>
                <a:t>writing</a:t>
              </a:r>
              <a:r>
                <a:rPr lang="cs-CZ" b="0" dirty="0">
                  <a:latin typeface="Trebuchet MS" pitchFamily="34" charset="0"/>
                </a:rPr>
                <a:t> in </a:t>
              </a:r>
              <a:r>
                <a:rPr lang="cs-CZ" b="0" dirty="0" err="1">
                  <a:latin typeface="Trebuchet MS" pitchFamily="34" charset="0"/>
                </a:rPr>
                <a:t>old</a:t>
              </a:r>
              <a:r>
                <a:rPr lang="cs-CZ" b="0" dirty="0">
                  <a:latin typeface="Trebuchet MS" pitchFamily="34" charset="0"/>
                </a:rPr>
                <a:t> </a:t>
              </a:r>
              <a:r>
                <a:rPr lang="cs-CZ" b="0" dirty="0" err="1">
                  <a:latin typeface="Trebuchet MS" pitchFamily="34" charset="0"/>
                </a:rPr>
                <a:t>scripts</a:t>
              </a:r>
              <a:r>
                <a:rPr lang="cs-CZ" b="0" dirty="0">
                  <a:latin typeface="Trebuchet MS" pitchFamily="34" charset="0"/>
                </a:rPr>
                <a:t>)</a:t>
              </a:r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1418515" y="5134706"/>
              <a:ext cx="2328630" cy="1093441"/>
              <a:chOff x="1782973" y="5064372"/>
              <a:chExt cx="2328630" cy="1093441"/>
            </a:xfrm>
          </p:grpSpPr>
          <p:cxnSp>
            <p:nvCxnSpPr>
              <p:cNvPr id="15" name="Přímá spojnice 14"/>
              <p:cNvCxnSpPr/>
              <p:nvPr/>
            </p:nvCxnSpPr>
            <p:spPr bwMode="auto">
              <a:xfrm>
                <a:off x="1784039" y="6157813"/>
                <a:ext cx="232756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oval" w="sm" len="sm"/>
                <a:tailEnd type="none" w="lg" len="med"/>
              </a:ln>
              <a:effectLst/>
            </p:spPr>
          </p:cxnSp>
          <p:cxnSp>
            <p:nvCxnSpPr>
              <p:cNvPr id="17" name="Přímá spojnice 16"/>
              <p:cNvCxnSpPr/>
              <p:nvPr/>
            </p:nvCxnSpPr>
            <p:spPr bwMode="auto">
              <a:xfrm flipV="1">
                <a:off x="4111603" y="5742176"/>
                <a:ext cx="0" cy="41563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lg" len="med"/>
              </a:ln>
              <a:effectLst/>
            </p:spPr>
          </p:cxnSp>
          <p:cxnSp>
            <p:nvCxnSpPr>
              <p:cNvPr id="19" name="Přímá spojnice se šipkou 18"/>
              <p:cNvCxnSpPr/>
              <p:nvPr/>
            </p:nvCxnSpPr>
            <p:spPr bwMode="auto">
              <a:xfrm flipH="1">
                <a:off x="1784039" y="5742176"/>
                <a:ext cx="2327564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2" name="Přímá spojnice 21"/>
              <p:cNvCxnSpPr/>
              <p:nvPr/>
            </p:nvCxnSpPr>
            <p:spPr bwMode="auto">
              <a:xfrm flipV="1">
                <a:off x="1782973" y="5326539"/>
                <a:ext cx="0" cy="41563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lg" len="med"/>
              </a:ln>
              <a:effectLst/>
            </p:spPr>
          </p:cxnSp>
          <p:cxnSp>
            <p:nvCxnSpPr>
              <p:cNvPr id="23" name="Přímá spojnice 22"/>
              <p:cNvCxnSpPr/>
              <p:nvPr/>
            </p:nvCxnSpPr>
            <p:spPr bwMode="auto">
              <a:xfrm>
                <a:off x="1782973" y="5325475"/>
                <a:ext cx="116484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lg" len="med"/>
              </a:ln>
              <a:effectLst/>
            </p:spPr>
          </p:cxnSp>
          <p:sp>
            <p:nvSpPr>
              <p:cNvPr id="25" name="TextovéPole 24"/>
              <p:cNvSpPr txBox="1"/>
              <p:nvPr/>
            </p:nvSpPr>
            <p:spPr>
              <a:xfrm>
                <a:off x="3369850" y="5064372"/>
                <a:ext cx="57293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Trebuchet MS" pitchFamily="34" charset="0"/>
                  </a:rPr>
                  <a:t>...</a:t>
                </a:r>
                <a:endParaRPr lang="cs-CZ" b="0" dirty="0" err="1">
                  <a:latin typeface="Trebuchet MS" pitchFamily="34" charset="0"/>
                </a:endParaRPr>
              </a:p>
            </p:txBody>
          </p:sp>
        </p:grpSp>
        <p:pic>
          <p:nvPicPr>
            <p:cNvPr id="21506" name="Picture 2" descr="Výsledek obrázku pro boustrophed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944" y="3710291"/>
              <a:ext cx="3944000" cy="262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Obdélník 27"/>
          <p:cNvSpPr/>
          <p:nvPr/>
        </p:nvSpPr>
        <p:spPr>
          <a:xfrm>
            <a:off x="2711460" y="6489894"/>
            <a:ext cx="4188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boustrophedon</a:t>
            </a:r>
            <a:r>
              <a:rPr lang="en-US" sz="14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cs-CZ" sz="14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= </a:t>
            </a:r>
            <a:r>
              <a:rPr lang="cs-CZ" sz="1400" b="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like</a:t>
            </a:r>
            <a:r>
              <a:rPr lang="cs-CZ" sz="14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cs-CZ" sz="1400" b="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cs-CZ" sz="14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cs-CZ" sz="1400" b="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ox</a:t>
            </a:r>
            <a:r>
              <a:rPr lang="cs-CZ" sz="14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cs-CZ" sz="1400" b="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turns</a:t>
            </a:r>
            <a:r>
              <a:rPr lang="cs-CZ" sz="14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[while plowing]</a:t>
            </a:r>
            <a:endParaRPr lang="cs-CZ" sz="1400" b="0" dirty="0">
              <a:solidFill>
                <a:schemeClr val="bg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2" y="537127"/>
            <a:ext cx="3817794" cy="58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70" y="530733"/>
            <a:ext cx="4076078" cy="592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54823" y="1496287"/>
            <a:ext cx="218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B4"/>
                </a:solidFill>
                <a:latin typeface="Trebuchet MS" pitchFamily="34" charset="0"/>
              </a:rPr>
              <a:t>strong correlations</a:t>
            </a:r>
            <a:endParaRPr lang="cs-CZ" b="0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73488" y="5487745"/>
            <a:ext cx="161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B4"/>
                </a:solidFill>
                <a:latin typeface="Trebuchet MS" pitchFamily="34" charset="0"/>
              </a:rPr>
              <a:t>White noise</a:t>
            </a:r>
            <a:endParaRPr lang="cs-CZ" b="0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97499" y="4776194"/>
            <a:ext cx="220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latin typeface="Trebuchet MS" pitchFamily="34" charset="0"/>
              </a:rPr>
              <a:t>Average error ~ 100 keV</a:t>
            </a:r>
            <a:endParaRPr lang="cs-CZ" sz="1400" b="0" dirty="0" err="1">
              <a:latin typeface="Trebuchet MS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55294" y="2877483"/>
            <a:ext cx="65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 err="1">
                <a:latin typeface="Trebuchet MS" pitchFamily="34" charset="0"/>
              </a:rPr>
              <a:t>FRDM</a:t>
            </a:r>
            <a:endParaRPr lang="cs-CZ" sz="1400" b="0" dirty="0">
              <a:latin typeface="Trebuchet MS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25F33E6-30B6-4F8D-B948-3DCB8166C94F}"/>
              </a:ext>
            </a:extLst>
          </p:cNvPr>
          <p:cNvSpPr txBox="1"/>
          <p:nvPr/>
        </p:nvSpPr>
        <p:spPr>
          <a:xfrm>
            <a:off x="908534" y="6480932"/>
            <a:ext cx="7750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Book Antiqua" panose="02040602050305030304" pitchFamily="18" charset="0"/>
              </a:rPr>
              <a:t>J. Barea et al., </a:t>
            </a:r>
            <a:r>
              <a:rPr lang="en-US" sz="1400" b="0" i="1" dirty="0">
                <a:latin typeface="Book Antiqua" panose="02040602050305030304" pitchFamily="18" charset="0"/>
              </a:rPr>
              <a:t>Nuclear masses set bounds on quantum chaos</a:t>
            </a:r>
            <a:r>
              <a:rPr lang="cs-CZ" sz="1400" b="0" dirty="0">
                <a:latin typeface="Book Antiqua" panose="02040602050305030304" pitchFamily="18" charset="0"/>
              </a:rPr>
              <a:t>, </a:t>
            </a:r>
            <a:r>
              <a:rPr lang="en-US" sz="1400" b="0" dirty="0">
                <a:latin typeface="Book Antiqua" panose="02040602050305030304" pitchFamily="18" charset="0"/>
              </a:rPr>
              <a:t>Phys. Rev. Lett.</a:t>
            </a:r>
            <a:r>
              <a:rPr lang="cs-CZ" sz="1400" b="0" dirty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94</a:t>
            </a:r>
            <a:r>
              <a:rPr lang="cs-CZ" sz="1400" b="0" dirty="0">
                <a:latin typeface="Book Antiqua" panose="02040602050305030304" pitchFamily="18" charset="0"/>
              </a:rPr>
              <a:t>, </a:t>
            </a:r>
            <a:r>
              <a:rPr lang="en-US" sz="1400" b="0" dirty="0">
                <a:latin typeface="Book Antiqua" panose="02040602050305030304" pitchFamily="18" charset="0"/>
              </a:rPr>
              <a:t>102501</a:t>
            </a:r>
            <a:r>
              <a:rPr lang="cs-CZ" sz="1400" b="0" dirty="0">
                <a:latin typeface="Book Antiqua" panose="02040602050305030304" pitchFamily="18" charset="0"/>
              </a:rPr>
              <a:t> (</a:t>
            </a:r>
            <a:r>
              <a:rPr lang="en-US" sz="1400" b="0" dirty="0">
                <a:latin typeface="Book Antiqua" panose="02040602050305030304" pitchFamily="18" charset="0"/>
              </a:rPr>
              <a:t>2005</a:t>
            </a:r>
            <a:r>
              <a:rPr lang="cs-CZ" sz="1400" b="0" dirty="0">
                <a:latin typeface="Book Antiqua" panose="02040602050305030304" pitchFamily="18" charset="0"/>
              </a:rPr>
              <a:t>)</a:t>
            </a:r>
            <a:endParaRPr lang="en-GB" sz="1400" b="0" dirty="0" err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2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5B831FF-2612-4E5D-9629-31BDFCA6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0" y="898524"/>
            <a:ext cx="5116043" cy="468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>
            <a:extLst>
              <a:ext uri="{FF2B5EF4-FFF2-40B4-BE49-F238E27FC236}">
                <a16:creationId xmlns:a16="http://schemas.microsoft.com/office/drawing/2014/main" id="{7DC06F8F-F59F-4BC5-9CAF-22C1C8174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788987"/>
            <a:ext cx="2979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>
                <a:solidFill>
                  <a:srgbClr val="CC3300"/>
                </a:solidFill>
                <a:latin typeface="Trebuchet MS" panose="020B0603020202020204" pitchFamily="34" charset="0"/>
              </a:rPr>
              <a:t>Multivariate time series</a:t>
            </a: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9C88AB17-3E70-43DC-9964-619B9EC1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6490603"/>
            <a:ext cx="297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400" b="0" dirty="0">
                <a:latin typeface="Book Antiqua" panose="02040602050305030304" pitchFamily="18" charset="0"/>
              </a:rPr>
              <a:t>J. Wishart, </a:t>
            </a:r>
            <a:r>
              <a:rPr lang="en-US" altLang="cs-CZ" sz="1400" b="0" i="1" dirty="0" err="1">
                <a:latin typeface="Book Antiqua" panose="02040602050305030304" pitchFamily="18" charset="0"/>
              </a:rPr>
              <a:t>Biometrika</a:t>
            </a:r>
            <a:r>
              <a:rPr lang="en-US" altLang="cs-CZ" sz="1400" b="0" dirty="0">
                <a:latin typeface="Book Antiqua" panose="02040602050305030304" pitchFamily="18" charset="0"/>
              </a:rPr>
              <a:t> 20A, 32 (1928)</a:t>
            </a:r>
            <a:endParaRPr lang="cs-CZ" altLang="cs-CZ" sz="1400" b="0" dirty="0">
              <a:latin typeface="Book Antiqua" panose="02040602050305030304" pitchFamily="18" charset="0"/>
            </a:endParaRP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E27F36AF-DD4A-491D-9872-AA6829ECA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"/>
            <a:ext cx="5541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000" b="0" u="sng" dirty="0" err="1">
                <a:solidFill>
                  <a:srgbClr val="0000B4"/>
                </a:solidFill>
                <a:latin typeface="Trebuchet MS" panose="020B0603020202020204" pitchFamily="34" charset="0"/>
              </a:rPr>
              <a:t>Correlation</a:t>
            </a:r>
            <a:r>
              <a:rPr lang="cs-CZ" altLang="cs-CZ" sz="3000" b="0" u="sng" dirty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3000" b="0" u="sng" dirty="0" err="1">
                <a:solidFill>
                  <a:srgbClr val="0000B4"/>
                </a:solidFill>
                <a:latin typeface="Trebuchet MS" panose="020B0603020202020204" pitchFamily="34" charset="0"/>
              </a:rPr>
              <a:t>analysis</a:t>
            </a:r>
            <a:endParaRPr lang="cs-CZ" altLang="cs-CZ" sz="3000" b="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29034F7-7454-4639-90E3-F6FECF74867A}"/>
              </a:ext>
            </a:extLst>
          </p:cNvPr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0CD2407-C2EB-452D-8171-98A7668DE872}"/>
              </a:ext>
            </a:extLst>
          </p:cNvPr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>
            <a:extLst>
              <a:ext uri="{FF2B5EF4-FFF2-40B4-BE49-F238E27FC236}">
                <a16:creationId xmlns:a16="http://schemas.microsoft.com/office/drawing/2014/main" id="{956FA336-2567-417B-AC42-77BB66624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145" y="792858"/>
            <a:ext cx="2979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>
                <a:solidFill>
                  <a:srgbClr val="CC3300"/>
                </a:solidFill>
                <a:latin typeface="Trebuchet MS" panose="020B0603020202020204" pitchFamily="34" charset="0"/>
              </a:rPr>
              <a:t>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C6C286A-158F-4022-AB98-A1894A9EDCBF}"/>
                  </a:ext>
                </a:extLst>
              </p:cNvPr>
              <p:cNvSpPr txBox="1"/>
              <p:nvPr/>
            </p:nvSpPr>
            <p:spPr>
              <a:xfrm>
                <a:off x="5155450" y="1287867"/>
                <a:ext cx="4110604" cy="87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C6C286A-158F-4022-AB98-A1894A9ED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50" y="1287867"/>
                <a:ext cx="4110604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DE4765E-AFCD-42BE-910D-52A36B7F7CCA}"/>
                  </a:ext>
                </a:extLst>
              </p:cNvPr>
              <p:cNvSpPr txBox="1"/>
              <p:nvPr/>
            </p:nvSpPr>
            <p:spPr>
              <a:xfrm>
                <a:off x="3984771" y="5272074"/>
                <a:ext cx="402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b="0" dirty="0" err="1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DE4765E-AFCD-42BE-910D-52A36B7F7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71" y="5272074"/>
                <a:ext cx="4026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2F9B8B83-5B0C-4B36-8E4B-BFF2EF466883}"/>
                  </a:ext>
                </a:extLst>
              </p:cNvPr>
              <p:cNvSpPr txBox="1"/>
              <p:nvPr/>
            </p:nvSpPr>
            <p:spPr>
              <a:xfrm>
                <a:off x="416507" y="2372340"/>
                <a:ext cx="402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b="0" dirty="0" err="1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2F9B8B83-5B0C-4B36-8E4B-BFF2EF466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07" y="2372340"/>
                <a:ext cx="4026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57EC6E24-F9E7-495E-A9C5-1DB50DDDCB73}"/>
                  </a:ext>
                </a:extLst>
              </p:cNvPr>
              <p:cNvSpPr txBox="1"/>
              <p:nvPr/>
            </p:nvSpPr>
            <p:spPr>
              <a:xfrm>
                <a:off x="5422526" y="2397475"/>
                <a:ext cx="3570465" cy="1242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b="0" dirty="0">
                    <a:latin typeface="Trebuchet MS" pitchFamily="34" charset="0"/>
                  </a:rPr>
                  <a:t> matrix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cs-CZ" b="0" dirty="0">
                  <a:latin typeface="Trebuchet MS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0" dirty="0" err="1">
                    <a:latin typeface="Trebuchet MS" pitchFamily="34" charset="0"/>
                  </a:rPr>
                  <a:t>Large</a:t>
                </a:r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eigenvalues</a:t>
                </a:r>
                <a:r>
                  <a:rPr lang="cs-CZ" b="0" dirty="0">
                    <a:latin typeface="Trebuchet MS" pitchFamily="34" charset="0"/>
                  </a:rPr>
                  <a:t> – </a:t>
                </a:r>
                <a:r>
                  <a:rPr lang="cs-CZ" dirty="0">
                    <a:latin typeface="Trebuchet MS" pitchFamily="34" charset="0"/>
                  </a:rPr>
                  <a:t>PCA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0" dirty="0" err="1">
                    <a:latin typeface="Trebuchet MS" pitchFamily="34" charset="0"/>
                  </a:rPr>
                  <a:t>Unfolded</a:t>
                </a:r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eigenvalues</a:t>
                </a:r>
                <a:r>
                  <a:rPr lang="cs-CZ" b="0" dirty="0">
                    <a:latin typeface="Trebuchet MS" pitchFamily="34" charset="0"/>
                  </a:rPr>
                  <a:t> - </a:t>
                </a:r>
                <a:r>
                  <a:rPr lang="cs-CZ" dirty="0">
                    <a:latin typeface="Trebuchet MS" pitchFamily="34" charset="0"/>
                  </a:rPr>
                  <a:t>RMT</a:t>
                </a:r>
                <a:endParaRPr lang="en-GB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57EC6E24-F9E7-495E-A9C5-1DB50DDDC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26" y="2397475"/>
                <a:ext cx="3570465" cy="1242391"/>
              </a:xfrm>
              <a:prstGeom prst="rect">
                <a:avLst/>
              </a:prstGeom>
              <a:blipFill>
                <a:blip r:embed="rId7"/>
                <a:stretch>
                  <a:fillRect l="-1197" t="-2941" b="-6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E0A726B-5A1F-432B-AA3F-22BE56C81859}"/>
                  </a:ext>
                </a:extLst>
              </p:cNvPr>
              <p:cNvSpPr txBox="1"/>
              <p:nvPr/>
            </p:nvSpPr>
            <p:spPr>
              <a:xfrm>
                <a:off x="5461422" y="3943877"/>
                <a:ext cx="3358728" cy="149964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Trebuchet MS" pitchFamily="34" charset="0"/>
                  </a:rPr>
                  <a:t>If the individual time series are </a:t>
                </a:r>
                <a:r>
                  <a:rPr lang="en-GB" dirty="0">
                    <a:latin typeface="Trebuchet MS" pitchFamily="34" charset="0"/>
                  </a:rPr>
                  <a:t>uncorrelated</a:t>
                </a:r>
                <a:r>
                  <a:rPr lang="en-GB" b="0" dirty="0">
                    <a:latin typeface="Trebuchet MS" pitchFamily="34" charset="0"/>
                  </a:rPr>
                  <a:t>, then the eigenlevel statistics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GB" b="0" dirty="0">
                    <a:latin typeface="Trebuchet MS" pitchFamily="34" charset="0"/>
                  </a:rPr>
                  <a:t> comply with the predictions of the </a:t>
                </a:r>
                <a:r>
                  <a:rPr lang="en-GB" dirty="0">
                    <a:latin typeface="Trebuchet MS" pitchFamily="34" charset="0"/>
                  </a:rPr>
                  <a:t>Random Matrix Theory</a:t>
                </a: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E0A726B-5A1F-432B-AA3F-22BE56C81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422" y="3943877"/>
                <a:ext cx="3358728" cy="1499641"/>
              </a:xfrm>
              <a:prstGeom prst="rect">
                <a:avLst/>
              </a:prstGeom>
              <a:blipFill>
                <a:blip r:embed="rId8"/>
                <a:stretch>
                  <a:fillRect l="-1633" t="-2846" r="-2541" b="-5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D8DEB3A-D9CD-4199-98E3-57EF5EEB4DD6}"/>
                  </a:ext>
                </a:extLst>
              </p:cNvPr>
              <p:cNvSpPr txBox="1"/>
              <p:nvPr/>
            </p:nvSpPr>
            <p:spPr>
              <a:xfrm>
                <a:off x="5452523" y="5627431"/>
                <a:ext cx="3358722" cy="52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rebuchet MS" pitchFamily="34" charset="0"/>
                  </a:rPr>
                  <a:t>NNSD</a:t>
                </a:r>
                <a:r>
                  <a:rPr lang="en-GB" b="0" dirty="0">
                    <a:latin typeface="Trebuchet MS" pitchFamily="34" charset="0"/>
                  </a:rPr>
                  <a:t>: Wigner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GB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D8DEB3A-D9CD-4199-98E3-57EF5EEB4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23" y="5627431"/>
                <a:ext cx="3358722" cy="521746"/>
              </a:xfrm>
              <a:prstGeom prst="rect">
                <a:avLst/>
              </a:prstGeom>
              <a:blipFill>
                <a:blip r:embed="rId9"/>
                <a:stretch>
                  <a:fillRect l="-1452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98B979DF-D402-4D8E-AE6D-0A46D121D3CC}"/>
              </a:ext>
            </a:extLst>
          </p:cNvPr>
          <p:cNvSpPr txBox="1"/>
          <p:nvPr/>
        </p:nvSpPr>
        <p:spPr>
          <a:xfrm>
            <a:off x="3579883" y="6490603"/>
            <a:ext cx="5346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b="0" dirty="0">
                <a:latin typeface="Book Antiqua" panose="02040602050305030304" pitchFamily="18" charset="0"/>
              </a:rPr>
              <a:t>V.A. </a:t>
            </a:r>
            <a:r>
              <a:rPr lang="cs-CZ" sz="1400" b="0" dirty="0" err="1">
                <a:latin typeface="Book Antiqua" panose="02040602050305030304" pitchFamily="18" charset="0"/>
              </a:rPr>
              <a:t>Marchenko</a:t>
            </a:r>
            <a:r>
              <a:rPr lang="cs-CZ" sz="1400" b="0" dirty="0">
                <a:latin typeface="Book Antiqua" panose="02040602050305030304" pitchFamily="18" charset="0"/>
              </a:rPr>
              <a:t>, L.A. </a:t>
            </a:r>
            <a:r>
              <a:rPr lang="cs-CZ" sz="1400" b="0" dirty="0" err="1">
                <a:latin typeface="Book Antiqua" panose="02040602050305030304" pitchFamily="18" charset="0"/>
              </a:rPr>
              <a:t>Pastur</a:t>
            </a:r>
            <a:r>
              <a:rPr lang="cs-CZ" sz="1400" b="0" dirty="0">
                <a:latin typeface="Book Antiqua" panose="02040602050305030304" pitchFamily="18" charset="0"/>
              </a:rPr>
              <a:t>, </a:t>
            </a:r>
            <a:r>
              <a:rPr lang="cs-CZ" sz="1400" b="0" i="1" dirty="0">
                <a:latin typeface="Book Antiqua" panose="02040602050305030304" pitchFamily="18" charset="0"/>
              </a:rPr>
              <a:t>Mat. Sb. </a:t>
            </a:r>
            <a:r>
              <a:rPr lang="cs-CZ" sz="1400" dirty="0">
                <a:latin typeface="Book Antiqua" panose="02040602050305030304" pitchFamily="18" charset="0"/>
              </a:rPr>
              <a:t>72</a:t>
            </a:r>
            <a:r>
              <a:rPr lang="cs-CZ" sz="1400" b="0" dirty="0">
                <a:latin typeface="Book Antiqua" panose="02040602050305030304" pitchFamily="18" charset="0"/>
              </a:rPr>
              <a:t>, 507 (1967)</a:t>
            </a:r>
            <a:endParaRPr lang="en-GB" sz="1400" b="0" dirty="0" err="1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5B831FF-2612-4E5D-9629-31BDFCA6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0" y="898524"/>
            <a:ext cx="5116043" cy="468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>
            <a:extLst>
              <a:ext uri="{FF2B5EF4-FFF2-40B4-BE49-F238E27FC236}">
                <a16:creationId xmlns:a16="http://schemas.microsoft.com/office/drawing/2014/main" id="{7DC06F8F-F59F-4BC5-9CAF-22C1C8174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788987"/>
            <a:ext cx="2979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>
                <a:solidFill>
                  <a:srgbClr val="CC3300"/>
                </a:solidFill>
                <a:latin typeface="Trebuchet MS" panose="020B0603020202020204" pitchFamily="34" charset="0"/>
              </a:rPr>
              <a:t>Multivariate time series</a:t>
            </a: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E27F36AF-DD4A-491D-9872-AA6829ECA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"/>
            <a:ext cx="5541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000" b="0" u="sng" dirty="0" err="1">
                <a:solidFill>
                  <a:srgbClr val="0000B4"/>
                </a:solidFill>
                <a:latin typeface="Trebuchet MS" panose="020B0603020202020204" pitchFamily="34" charset="0"/>
              </a:rPr>
              <a:t>Correlation</a:t>
            </a:r>
            <a:r>
              <a:rPr lang="cs-CZ" altLang="cs-CZ" sz="3000" b="0" u="sng" dirty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3000" b="0" u="sng" dirty="0" err="1">
                <a:solidFill>
                  <a:srgbClr val="0000B4"/>
                </a:solidFill>
                <a:latin typeface="Trebuchet MS" panose="020B0603020202020204" pitchFamily="34" charset="0"/>
              </a:rPr>
              <a:t>analysis</a:t>
            </a:r>
            <a:endParaRPr lang="cs-CZ" altLang="cs-CZ" sz="3000" b="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29034F7-7454-4639-90E3-F6FECF74867A}"/>
              </a:ext>
            </a:extLst>
          </p:cNvPr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0CD2407-C2EB-452D-8171-98A7668DE872}"/>
              </a:ext>
            </a:extLst>
          </p:cNvPr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>
            <a:extLst>
              <a:ext uri="{FF2B5EF4-FFF2-40B4-BE49-F238E27FC236}">
                <a16:creationId xmlns:a16="http://schemas.microsoft.com/office/drawing/2014/main" id="{956FA336-2567-417B-AC42-77BB66624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145" y="792858"/>
            <a:ext cx="2979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>
                <a:solidFill>
                  <a:srgbClr val="CC3300"/>
                </a:solidFill>
                <a:latin typeface="Trebuchet MS" panose="020B0603020202020204" pitchFamily="34" charset="0"/>
              </a:rPr>
              <a:t>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C6C286A-158F-4022-AB98-A1894A9EDCBF}"/>
                  </a:ext>
                </a:extLst>
              </p:cNvPr>
              <p:cNvSpPr txBox="1"/>
              <p:nvPr/>
            </p:nvSpPr>
            <p:spPr>
              <a:xfrm>
                <a:off x="5155450" y="1287867"/>
                <a:ext cx="4110604" cy="87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C6C286A-158F-4022-AB98-A1894A9ED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50" y="1287867"/>
                <a:ext cx="4110604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DE4765E-AFCD-42BE-910D-52A36B7F7CCA}"/>
                  </a:ext>
                </a:extLst>
              </p:cNvPr>
              <p:cNvSpPr txBox="1"/>
              <p:nvPr/>
            </p:nvSpPr>
            <p:spPr>
              <a:xfrm>
                <a:off x="3984771" y="5272074"/>
                <a:ext cx="402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b="0" dirty="0" err="1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DE4765E-AFCD-42BE-910D-52A36B7F7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71" y="5272074"/>
                <a:ext cx="4026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2F9B8B83-5B0C-4B36-8E4B-BFF2EF466883}"/>
                  </a:ext>
                </a:extLst>
              </p:cNvPr>
              <p:cNvSpPr txBox="1"/>
              <p:nvPr/>
            </p:nvSpPr>
            <p:spPr>
              <a:xfrm>
                <a:off x="416507" y="2372340"/>
                <a:ext cx="402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b="0" dirty="0" err="1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2F9B8B83-5B0C-4B36-8E4B-BFF2EF466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07" y="2372340"/>
                <a:ext cx="4026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57EC6E24-F9E7-495E-A9C5-1DB50DDDCB73}"/>
                  </a:ext>
                </a:extLst>
              </p:cNvPr>
              <p:cNvSpPr txBox="1"/>
              <p:nvPr/>
            </p:nvSpPr>
            <p:spPr>
              <a:xfrm>
                <a:off x="5422526" y="2397475"/>
                <a:ext cx="3570465" cy="1242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b="0" dirty="0">
                    <a:latin typeface="Trebuchet MS" pitchFamily="34" charset="0"/>
                  </a:rPr>
                  <a:t> matrix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cs-CZ" b="0" dirty="0">
                  <a:latin typeface="Trebuchet MS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0" dirty="0" err="1">
                    <a:latin typeface="Trebuchet MS" pitchFamily="34" charset="0"/>
                  </a:rPr>
                  <a:t>Large</a:t>
                </a:r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eigenvalues</a:t>
                </a:r>
                <a:r>
                  <a:rPr lang="cs-CZ" b="0" dirty="0">
                    <a:latin typeface="Trebuchet MS" pitchFamily="34" charset="0"/>
                  </a:rPr>
                  <a:t> – </a:t>
                </a:r>
                <a:r>
                  <a:rPr lang="cs-CZ" dirty="0">
                    <a:latin typeface="Trebuchet MS" pitchFamily="34" charset="0"/>
                  </a:rPr>
                  <a:t>PCA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0" dirty="0" err="1">
                    <a:latin typeface="Trebuchet MS" pitchFamily="34" charset="0"/>
                  </a:rPr>
                  <a:t>Unfolded</a:t>
                </a:r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eigenvalues</a:t>
                </a:r>
                <a:r>
                  <a:rPr lang="cs-CZ" b="0" dirty="0">
                    <a:latin typeface="Trebuchet MS" pitchFamily="34" charset="0"/>
                  </a:rPr>
                  <a:t> - </a:t>
                </a:r>
                <a:r>
                  <a:rPr lang="cs-CZ" dirty="0">
                    <a:latin typeface="Trebuchet MS" pitchFamily="34" charset="0"/>
                  </a:rPr>
                  <a:t>RMT</a:t>
                </a:r>
                <a:endParaRPr lang="en-GB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57EC6E24-F9E7-495E-A9C5-1DB50DDDC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26" y="2397475"/>
                <a:ext cx="3570465" cy="1242391"/>
              </a:xfrm>
              <a:prstGeom prst="rect">
                <a:avLst/>
              </a:prstGeom>
              <a:blipFill>
                <a:blip r:embed="rId7"/>
                <a:stretch>
                  <a:fillRect l="-1197" t="-2941" b="-6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E0A726B-5A1F-432B-AA3F-22BE56C81859}"/>
                  </a:ext>
                </a:extLst>
              </p:cNvPr>
              <p:cNvSpPr txBox="1"/>
              <p:nvPr/>
            </p:nvSpPr>
            <p:spPr>
              <a:xfrm>
                <a:off x="5461422" y="3943877"/>
                <a:ext cx="3358728" cy="149964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Trebuchet MS" pitchFamily="34" charset="0"/>
                  </a:rPr>
                  <a:t>If the individual time series are </a:t>
                </a:r>
                <a:r>
                  <a:rPr lang="en-GB" dirty="0">
                    <a:latin typeface="Trebuchet MS" pitchFamily="34" charset="0"/>
                  </a:rPr>
                  <a:t>uncorrelated</a:t>
                </a:r>
                <a:r>
                  <a:rPr lang="en-GB" b="0" dirty="0">
                    <a:latin typeface="Trebuchet MS" pitchFamily="34" charset="0"/>
                  </a:rPr>
                  <a:t>, then the eigenlevel statistics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GB" b="0" dirty="0">
                    <a:latin typeface="Trebuchet MS" pitchFamily="34" charset="0"/>
                  </a:rPr>
                  <a:t> comply with the predictions of the </a:t>
                </a:r>
                <a:r>
                  <a:rPr lang="en-GB" dirty="0">
                    <a:latin typeface="Trebuchet MS" pitchFamily="34" charset="0"/>
                  </a:rPr>
                  <a:t>Random Matrix Theory</a:t>
                </a: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E0A726B-5A1F-432B-AA3F-22BE56C81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422" y="3943877"/>
                <a:ext cx="3358728" cy="1499641"/>
              </a:xfrm>
              <a:prstGeom prst="rect">
                <a:avLst/>
              </a:prstGeom>
              <a:blipFill>
                <a:blip r:embed="rId8"/>
                <a:stretch>
                  <a:fillRect l="-1633" t="-2846" r="-2541" b="-5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D8DEB3A-D9CD-4199-98E3-57EF5EEB4DD6}"/>
                  </a:ext>
                </a:extLst>
              </p:cNvPr>
              <p:cNvSpPr txBox="1"/>
              <p:nvPr/>
            </p:nvSpPr>
            <p:spPr>
              <a:xfrm>
                <a:off x="5452523" y="5627431"/>
                <a:ext cx="3358722" cy="52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rebuchet MS" pitchFamily="34" charset="0"/>
                  </a:rPr>
                  <a:t>NNSD</a:t>
                </a:r>
                <a:r>
                  <a:rPr lang="en-GB" b="0" dirty="0">
                    <a:latin typeface="Trebuchet MS" pitchFamily="34" charset="0"/>
                  </a:rPr>
                  <a:t>: Wigner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GB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D8DEB3A-D9CD-4199-98E3-57EF5EEB4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23" y="5627431"/>
                <a:ext cx="3358722" cy="521746"/>
              </a:xfrm>
              <a:prstGeom prst="rect">
                <a:avLst/>
              </a:prstGeom>
              <a:blipFill>
                <a:blip r:embed="rId9"/>
                <a:stretch>
                  <a:fillRect l="-1452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9">
            <a:extLst>
              <a:ext uri="{FF2B5EF4-FFF2-40B4-BE49-F238E27FC236}">
                <a16:creationId xmlns:a16="http://schemas.microsoft.com/office/drawing/2014/main" id="{4F10C570-3516-4B91-8B16-A54AA73C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80" y="6497856"/>
            <a:ext cx="86009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Book Antiqua" panose="02040602050305030304" pitchFamily="18" charset="0"/>
              </a:rPr>
              <a:t>P. Šeba, </a:t>
            </a:r>
            <a:r>
              <a:rPr lang="cs-CZ" altLang="cs-CZ" sz="1400" b="0" i="1" dirty="0" err="1">
                <a:latin typeface="Book Antiqua" panose="02040602050305030304" pitchFamily="18" charset="0"/>
              </a:rPr>
              <a:t>Random</a:t>
            </a:r>
            <a:r>
              <a:rPr lang="cs-CZ" altLang="cs-CZ" sz="1400" b="0" i="1" dirty="0">
                <a:latin typeface="Book Antiqua" panose="02040602050305030304" pitchFamily="18" charset="0"/>
              </a:rPr>
              <a:t> matrix </a:t>
            </a:r>
            <a:r>
              <a:rPr lang="cs-CZ" altLang="cs-CZ" sz="1400" b="0" i="1" dirty="0" err="1">
                <a:latin typeface="Book Antiqua" panose="02040602050305030304" pitchFamily="18" charset="0"/>
              </a:rPr>
              <a:t>analysis</a:t>
            </a:r>
            <a:r>
              <a:rPr lang="cs-CZ" altLang="cs-CZ" sz="1400" b="0" i="1" dirty="0">
                <a:latin typeface="Book Antiqua" panose="02040602050305030304" pitchFamily="18" charset="0"/>
              </a:rPr>
              <a:t> </a:t>
            </a:r>
            <a:r>
              <a:rPr lang="cs-CZ" altLang="cs-CZ" sz="1400" b="0" i="1" dirty="0" err="1">
                <a:latin typeface="Book Antiqua" panose="02040602050305030304" pitchFamily="18" charset="0"/>
              </a:rPr>
              <a:t>of</a:t>
            </a:r>
            <a:r>
              <a:rPr lang="cs-CZ" altLang="cs-CZ" sz="1400" b="0" i="1" dirty="0">
                <a:latin typeface="Book Antiqua" panose="02040602050305030304" pitchFamily="18" charset="0"/>
              </a:rPr>
              <a:t> </a:t>
            </a:r>
            <a:r>
              <a:rPr lang="cs-CZ" altLang="cs-CZ" sz="1400" b="0" i="1" dirty="0" err="1">
                <a:latin typeface="Book Antiqua" panose="02040602050305030304" pitchFamily="18" charset="0"/>
              </a:rPr>
              <a:t>hyman</a:t>
            </a:r>
            <a:r>
              <a:rPr lang="cs-CZ" altLang="cs-CZ" sz="1400" b="0" i="1" dirty="0">
                <a:latin typeface="Book Antiqua" panose="02040602050305030304" pitchFamily="18" charset="0"/>
              </a:rPr>
              <a:t> EEG data</a:t>
            </a:r>
            <a:r>
              <a:rPr lang="cs-CZ" altLang="cs-CZ" sz="1400" b="0" dirty="0">
                <a:latin typeface="Book Antiqua" panose="02040602050305030304" pitchFamily="18" charset="0"/>
              </a:rPr>
              <a:t>, </a:t>
            </a:r>
            <a:r>
              <a:rPr lang="cs-CZ" altLang="cs-CZ" sz="1400" b="0" dirty="0" err="1">
                <a:latin typeface="Book Antiqua" panose="02040602050305030304" pitchFamily="18" charset="0"/>
              </a:rPr>
              <a:t>Phys</a:t>
            </a:r>
            <a:r>
              <a:rPr lang="cs-CZ" altLang="cs-CZ" sz="1400" b="0" dirty="0">
                <a:latin typeface="Book Antiqua" panose="02040602050305030304" pitchFamily="18" charset="0"/>
              </a:rPr>
              <a:t>. </a:t>
            </a:r>
            <a:r>
              <a:rPr lang="cs-CZ" altLang="cs-CZ" sz="1400" b="0" dirty="0" err="1">
                <a:latin typeface="Book Antiqua" panose="02040602050305030304" pitchFamily="18" charset="0"/>
              </a:rPr>
              <a:t>Rev</a:t>
            </a:r>
            <a:r>
              <a:rPr lang="cs-CZ" altLang="cs-CZ" sz="1400" b="0" dirty="0">
                <a:latin typeface="Book Antiqua" panose="02040602050305030304" pitchFamily="18" charset="0"/>
              </a:rPr>
              <a:t>. </a:t>
            </a:r>
            <a:r>
              <a:rPr lang="cs-CZ" altLang="cs-CZ" sz="1400" b="0" dirty="0" err="1">
                <a:latin typeface="Book Antiqua" panose="02040602050305030304" pitchFamily="18" charset="0"/>
              </a:rPr>
              <a:t>Lett</a:t>
            </a:r>
            <a:r>
              <a:rPr lang="cs-CZ" altLang="cs-CZ" sz="1400" b="0" dirty="0">
                <a:latin typeface="Book Antiqua" panose="02040602050305030304" pitchFamily="18" charset="0"/>
              </a:rPr>
              <a:t>. </a:t>
            </a:r>
            <a:r>
              <a:rPr lang="cs-CZ" altLang="cs-CZ" sz="1400" dirty="0">
                <a:latin typeface="Book Antiqua" panose="02040602050305030304" pitchFamily="18" charset="0"/>
              </a:rPr>
              <a:t>91</a:t>
            </a:r>
            <a:r>
              <a:rPr lang="cs-CZ" altLang="cs-CZ" sz="1400" b="0" dirty="0">
                <a:latin typeface="Book Antiqua" panose="02040602050305030304" pitchFamily="18" charset="0"/>
              </a:rPr>
              <a:t>, 198104 (2003)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3DFF173-6ED5-47E8-B1D2-372A213C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77" y="115296"/>
            <a:ext cx="13700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2BB721E5-0377-4C21-B3AB-236B317ACFBF}"/>
              </a:ext>
            </a:extLst>
          </p:cNvPr>
          <p:cNvGrpSpPr/>
          <p:nvPr/>
        </p:nvGrpSpPr>
        <p:grpSpPr>
          <a:xfrm>
            <a:off x="5307939" y="2200271"/>
            <a:ext cx="3958115" cy="3395451"/>
            <a:chOff x="5307939" y="2208870"/>
            <a:chExt cx="3958115" cy="3395451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7C5046D-5236-4C3B-98EC-E58F34CC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07939" y="2208870"/>
              <a:ext cx="3760631" cy="339545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54313EE2-21E4-4C87-80ED-589FF89C2D1B}"/>
                </a:ext>
              </a:extLst>
            </p:cNvPr>
            <p:cNvSpPr txBox="1"/>
            <p:nvPr/>
          </p:nvSpPr>
          <p:spPr>
            <a:xfrm>
              <a:off x="7393584" y="2418277"/>
              <a:ext cx="1872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0" dirty="0" err="1">
                  <a:solidFill>
                    <a:srgbClr val="0000B4"/>
                  </a:solidFill>
                  <a:latin typeface="Trebuchet MS" pitchFamily="34" charset="0"/>
                </a:rPr>
                <a:t>Short-range</a:t>
              </a:r>
              <a:r>
                <a:rPr lang="cs-CZ" b="0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b="0" dirty="0" err="1">
                  <a:solidFill>
                    <a:srgbClr val="0000B4"/>
                  </a:solidFill>
                  <a:latin typeface="Trebuchet MS" pitchFamily="34" charset="0"/>
                </a:rPr>
                <a:t>spectral</a:t>
              </a:r>
              <a:r>
                <a:rPr lang="cs-CZ" b="0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b="0" dirty="0" err="1">
                  <a:solidFill>
                    <a:srgbClr val="0000B4"/>
                  </a:solidFill>
                  <a:latin typeface="Trebuchet MS" pitchFamily="34" charset="0"/>
                </a:rPr>
                <a:t>correlation</a:t>
              </a:r>
              <a:endParaRPr lang="en-GB" b="0" dirty="0" err="1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0EA99FE-311C-4AE5-81C0-AE33BA3F5D43}"/>
              </a:ext>
            </a:extLst>
          </p:cNvPr>
          <p:cNvGrpSpPr/>
          <p:nvPr/>
        </p:nvGrpSpPr>
        <p:grpSpPr>
          <a:xfrm>
            <a:off x="1194667" y="2224493"/>
            <a:ext cx="3863662" cy="3438767"/>
            <a:chOff x="1340441" y="2248887"/>
            <a:chExt cx="3863662" cy="3438767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1B7EA1BF-58E9-453F-AEE1-58A64A125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40441" y="2248887"/>
              <a:ext cx="3863662" cy="34387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D6EF7E8C-7DC3-48BC-A801-1CB0FC26849C}"/>
                </a:ext>
              </a:extLst>
            </p:cNvPr>
            <p:cNvSpPr txBox="1"/>
            <p:nvPr/>
          </p:nvSpPr>
          <p:spPr>
            <a:xfrm>
              <a:off x="1882058" y="2397475"/>
              <a:ext cx="1872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0" dirty="0">
                  <a:solidFill>
                    <a:srgbClr val="0000B4"/>
                  </a:solidFill>
                  <a:latin typeface="Trebuchet MS" pitchFamily="34" charset="0"/>
                </a:rPr>
                <a:t>Long-</a:t>
              </a:r>
              <a:r>
                <a:rPr lang="cs-CZ" b="0" dirty="0" err="1">
                  <a:solidFill>
                    <a:srgbClr val="0000B4"/>
                  </a:solidFill>
                  <a:latin typeface="Trebuchet MS" pitchFamily="34" charset="0"/>
                </a:rPr>
                <a:t>range</a:t>
              </a:r>
              <a:r>
                <a:rPr lang="cs-CZ" b="0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b="0" dirty="0" err="1">
                  <a:solidFill>
                    <a:srgbClr val="0000B4"/>
                  </a:solidFill>
                  <a:latin typeface="Trebuchet MS" pitchFamily="34" charset="0"/>
                </a:rPr>
                <a:t>spectral</a:t>
              </a:r>
              <a:r>
                <a:rPr lang="cs-CZ" b="0" dirty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b="0" dirty="0" err="1">
                  <a:solidFill>
                    <a:srgbClr val="0000B4"/>
                  </a:solidFill>
                  <a:latin typeface="Trebuchet MS" pitchFamily="34" charset="0"/>
                </a:rPr>
                <a:t>correlations</a:t>
              </a:r>
              <a:endParaRPr lang="en-GB" b="0" dirty="0" err="1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98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031EF04-7B1B-42D9-A664-4429618F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" y="0"/>
            <a:ext cx="3926047" cy="34898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0425EA-D8D5-488F-9991-2E74BFA01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-2"/>
            <a:ext cx="3926047" cy="34898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D9C03F-97A0-47FD-B966-696C71969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" y="3368180"/>
            <a:ext cx="3926047" cy="34898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4F3864-E645-45C6-91CE-3DB8D3C28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368180"/>
            <a:ext cx="3926046" cy="34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2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031EF04-7B1B-42D9-A664-4429618F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" y="0"/>
            <a:ext cx="3926047" cy="34898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0425EA-D8D5-488F-9991-2E74BFA01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-2"/>
            <a:ext cx="3926047" cy="348982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E9F34C5-08F1-47E6-B5E4-5AF6D77B0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" y="3489818"/>
            <a:ext cx="4053334" cy="304000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3E35BA0-3139-4DCE-BFDB-0219664A1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31" y="3489818"/>
            <a:ext cx="4053334" cy="3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9D3B6F49-A617-4D3A-937E-D19524EE1BB8}"/>
                  </a:ext>
                </a:extLst>
              </p:cNvPr>
              <p:cNvSpPr txBox="1"/>
              <p:nvPr/>
            </p:nvSpPr>
            <p:spPr>
              <a:xfrm>
                <a:off x="695006" y="6436033"/>
                <a:ext cx="8027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rebuchet MS" pitchFamily="34" charset="0"/>
                  </a:rPr>
                  <a:t>Fit to the Brody distribution: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b="0" dirty="0">
                    <a:solidFill>
                      <a:schemeClr val="tx1"/>
                    </a:solidFill>
                    <a:latin typeface="Trebuchet MS" pitchFamily="34" charset="0"/>
                  </a:rPr>
                  <a:t> – Wigner (chaotic),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dirty="0">
                    <a:solidFill>
                      <a:schemeClr val="tx1"/>
                    </a:solidFill>
                    <a:latin typeface="Trebuchet MS" pitchFamily="34" charset="0"/>
                  </a:rPr>
                  <a:t> - Poisson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9D3B6F49-A617-4D3A-937E-D19524EE1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06" y="6436033"/>
                <a:ext cx="8027458" cy="369332"/>
              </a:xfrm>
              <a:prstGeom prst="rect">
                <a:avLst/>
              </a:prstGeom>
              <a:blipFill>
                <a:blip r:embed="rId6"/>
                <a:stretch>
                  <a:fillRect l="-607" t="-1166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097899-C660-4C1B-8A73-D1094B8F3C72}"/>
              </a:ext>
            </a:extLst>
          </p:cNvPr>
          <p:cNvSpPr txBox="1"/>
          <p:nvPr/>
        </p:nvSpPr>
        <p:spPr>
          <a:xfrm>
            <a:off x="279252" y="3445129"/>
            <a:ext cx="385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B4"/>
                </a:solidFill>
                <a:latin typeface="Trebuchet MS" pitchFamily="34" charset="0"/>
              </a:rPr>
              <a:t>Eigenlevel correlation analysis</a:t>
            </a:r>
            <a:endParaRPr lang="en-GB" b="0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9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avel\Desktop\Nuclear char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r="973"/>
          <a:stretch/>
        </p:blipFill>
        <p:spPr bwMode="auto">
          <a:xfrm>
            <a:off x="102304" y="684187"/>
            <a:ext cx="9041693" cy="59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1783" y="212529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Nuclear</a:t>
            </a:r>
            <a:r>
              <a:rPr lang="cs-CZ" sz="3200" b="0" u="sng" dirty="0">
                <a:solidFill>
                  <a:srgbClr val="0000B4"/>
                </a:solidFill>
                <a:latin typeface="Trebuchet MS" pitchFamily="34" charset="0"/>
              </a:rPr>
              <a:t> chart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6023499" y="4527209"/>
            <a:ext cx="2851001" cy="2129095"/>
            <a:chOff x="5531161" y="4066841"/>
            <a:chExt cx="2851001" cy="212909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V="1">
              <a:off x="5531161" y="4719070"/>
              <a:ext cx="354978" cy="145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5882760" y="4116449"/>
              <a:ext cx="2499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err="1">
                  <a:latin typeface="Trebuchet MS" pitchFamily="34" charset="0"/>
                </a:rPr>
                <a:t>stable</a:t>
              </a:r>
              <a:r>
                <a:rPr lang="cs-CZ" sz="1600" b="0" dirty="0">
                  <a:latin typeface="Trebuchet MS" pitchFamily="34" charset="0"/>
                </a:rPr>
                <a:t> (</a:t>
              </a:r>
              <a:r>
                <a:rPr lang="cs-CZ" sz="1600" b="0" dirty="0" err="1">
                  <a:latin typeface="Trebuchet MS" pitchFamily="34" charset="0"/>
                </a:rPr>
                <a:t>valey</a:t>
              </a:r>
              <a:r>
                <a:rPr lang="cs-CZ" sz="1600" b="0" dirty="0">
                  <a:latin typeface="Trebuchet MS" pitchFamily="34" charset="0"/>
                </a:rPr>
                <a:t> </a:t>
              </a:r>
              <a:r>
                <a:rPr lang="cs-CZ" sz="1600" b="0" dirty="0" err="1">
                  <a:latin typeface="Trebuchet MS" pitchFamily="34" charset="0"/>
                </a:rPr>
                <a:t>of</a:t>
              </a:r>
              <a:r>
                <a:rPr lang="cs-CZ" sz="1600" b="0" dirty="0">
                  <a:latin typeface="Trebuchet MS" pitchFamily="34" charset="0"/>
                </a:rPr>
                <a:t> stability)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885966" y="4412137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err="1">
                  <a:latin typeface="Trebuchet MS" pitchFamily="34" charset="0"/>
                </a:rPr>
                <a:t>fission</a:t>
              </a:r>
              <a:endParaRPr lang="cs-CZ" sz="1600" b="0" dirty="0">
                <a:latin typeface="Trebuchet MS" pitchFamily="34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885966" y="4696211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>
                  <a:latin typeface="Trebuchet MS" pitchFamily="34" charset="0"/>
                </a:rPr>
                <a:t>neutron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885966" y="4983479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>
                  <a:latin typeface="Trebuchet MS" pitchFamily="34" charset="0"/>
                </a:rPr>
                <a:t>proton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886139" y="5274318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>
                  <a:latin typeface="Symbol" panose="05050102010706020507" pitchFamily="18" charset="2"/>
                </a:rPr>
                <a:t>b</a:t>
              </a:r>
              <a:r>
                <a:rPr lang="cs-CZ" sz="1600" b="0" dirty="0">
                  <a:latin typeface="Trebuchet MS" pitchFamily="34" charset="0"/>
                </a:rPr>
                <a:t>-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898543" y="5573789"/>
              <a:ext cx="21595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>
                  <a:latin typeface="Symbol" panose="05050102010706020507" pitchFamily="18" charset="2"/>
                </a:rPr>
                <a:t>b</a:t>
              </a:r>
              <a:r>
                <a:rPr lang="cs-CZ" sz="1600" b="0" dirty="0">
                  <a:latin typeface="Trebuchet MS" pitchFamily="34" charset="0"/>
                </a:rPr>
                <a:t>+ (</a:t>
              </a:r>
              <a:r>
                <a:rPr lang="cs-CZ" sz="1600" b="0" dirty="0" err="1">
                  <a:latin typeface="Trebuchet MS" pitchFamily="34" charset="0"/>
                </a:rPr>
                <a:t>electron</a:t>
              </a:r>
              <a:r>
                <a:rPr lang="cs-CZ" sz="1600" b="0" dirty="0">
                  <a:latin typeface="Trebuchet MS" pitchFamily="34" charset="0"/>
                </a:rPr>
                <a:t> </a:t>
              </a:r>
              <a:r>
                <a:rPr lang="cs-CZ" sz="1600" b="0" dirty="0" err="1">
                  <a:latin typeface="Trebuchet MS" pitchFamily="34" charset="0"/>
                </a:rPr>
                <a:t>capture</a:t>
              </a:r>
              <a:r>
                <a:rPr lang="cs-CZ" sz="1600" b="0" dirty="0">
                  <a:latin typeface="Trebuchet MS" pitchFamily="34" charset="0"/>
                </a:rPr>
                <a:t>)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898543" y="5857382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>
                  <a:latin typeface="Symbol" panose="05050102010706020507" pitchFamily="18" charset="2"/>
                </a:rPr>
                <a:t>a</a:t>
              </a:r>
              <a:endParaRPr lang="cs-CZ" sz="1600" b="0" dirty="0">
                <a:latin typeface="Trebuchet MS" pitchFamily="34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V="1">
              <a:off x="5531161" y="4066841"/>
              <a:ext cx="354978" cy="65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Přímá spojnice se šipkou 17"/>
          <p:cNvCxnSpPr/>
          <p:nvPr/>
        </p:nvCxnSpPr>
        <p:spPr bwMode="auto">
          <a:xfrm>
            <a:off x="191825" y="6483916"/>
            <a:ext cx="522423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sm" len="sm"/>
            <a:tailEnd type="arrow"/>
          </a:ln>
          <a:effectLst/>
        </p:spPr>
      </p:cxnSp>
      <p:cxnSp>
        <p:nvCxnSpPr>
          <p:cNvPr id="21" name="Přímá spojnice se šipkou 20"/>
          <p:cNvCxnSpPr/>
          <p:nvPr/>
        </p:nvCxnSpPr>
        <p:spPr bwMode="auto">
          <a:xfrm flipV="1">
            <a:off x="191825" y="1893798"/>
            <a:ext cx="0" cy="45901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sm" len="sm"/>
            <a:tailEnd type="arrow"/>
          </a:ln>
          <a:effectLst/>
        </p:spPr>
      </p:cxnSp>
      <p:sp>
        <p:nvSpPr>
          <p:cNvPr id="20" name="TextovéPole 19"/>
          <p:cNvSpPr txBox="1"/>
          <p:nvPr/>
        </p:nvSpPr>
        <p:spPr>
          <a:xfrm>
            <a:off x="5390481" y="6260055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i="1" dirty="0">
                <a:latin typeface="Trebuchet MS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-18816" y="1483434"/>
                <a:ext cx="4678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dirty="0" smtClean="0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cs-CZ" sz="2400" b="0" i="1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16" y="1483434"/>
                <a:ext cx="46788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/>
          <p:cNvCxnSpPr/>
          <p:nvPr/>
        </p:nvCxnSpPr>
        <p:spPr bwMode="auto">
          <a:xfrm flipV="1">
            <a:off x="191825" y="2397891"/>
            <a:ext cx="4226703" cy="409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sm" len="sm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3855831" y="2022165"/>
                <a:ext cx="11058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cs-CZ" sz="2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31" y="2022165"/>
                <a:ext cx="110581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Skupina 42"/>
          <p:cNvGrpSpPr/>
          <p:nvPr/>
        </p:nvGrpSpPr>
        <p:grpSpPr>
          <a:xfrm>
            <a:off x="1170176" y="1067823"/>
            <a:ext cx="7898329" cy="5026003"/>
            <a:chOff x="1170176" y="390059"/>
            <a:chExt cx="7898329" cy="5026003"/>
          </a:xfrm>
        </p:grpSpPr>
        <p:sp>
          <p:nvSpPr>
            <p:cNvPr id="37" name="Volný tvar 36"/>
            <p:cNvSpPr/>
            <p:nvPr/>
          </p:nvSpPr>
          <p:spPr bwMode="auto">
            <a:xfrm>
              <a:off x="1170176" y="3747122"/>
              <a:ext cx="3178020" cy="1668940"/>
            </a:xfrm>
            <a:custGeom>
              <a:avLst/>
              <a:gdLst>
                <a:gd name="connsiteX0" fmla="*/ 0 w 3178020"/>
                <a:gd name="connsiteY0" fmla="*/ 1668940 h 1668940"/>
                <a:gd name="connsiteX1" fmla="*/ 89522 w 3178020"/>
                <a:gd name="connsiteY1" fmla="*/ 1662545 h 1668940"/>
                <a:gd name="connsiteX2" fmla="*/ 127888 w 3178020"/>
                <a:gd name="connsiteY2" fmla="*/ 1643362 h 1668940"/>
                <a:gd name="connsiteX3" fmla="*/ 166255 w 3178020"/>
                <a:gd name="connsiteY3" fmla="*/ 1630573 h 1668940"/>
                <a:gd name="connsiteX4" fmla="*/ 185438 w 3178020"/>
                <a:gd name="connsiteY4" fmla="*/ 1624179 h 1668940"/>
                <a:gd name="connsiteX5" fmla="*/ 204621 w 3178020"/>
                <a:gd name="connsiteY5" fmla="*/ 1617784 h 1668940"/>
                <a:gd name="connsiteX6" fmla="*/ 230199 w 3178020"/>
                <a:gd name="connsiteY6" fmla="*/ 1611390 h 1668940"/>
                <a:gd name="connsiteX7" fmla="*/ 287748 w 3178020"/>
                <a:gd name="connsiteY7" fmla="*/ 1598601 h 1668940"/>
                <a:gd name="connsiteX8" fmla="*/ 326115 w 3178020"/>
                <a:gd name="connsiteY8" fmla="*/ 1585812 h 1668940"/>
                <a:gd name="connsiteX9" fmla="*/ 364481 w 3178020"/>
                <a:gd name="connsiteY9" fmla="*/ 1560235 h 1668940"/>
                <a:gd name="connsiteX10" fmla="*/ 422031 w 3178020"/>
                <a:gd name="connsiteY10" fmla="*/ 1541051 h 1668940"/>
                <a:gd name="connsiteX11" fmla="*/ 441214 w 3178020"/>
                <a:gd name="connsiteY11" fmla="*/ 1534657 h 1668940"/>
                <a:gd name="connsiteX12" fmla="*/ 460397 w 3178020"/>
                <a:gd name="connsiteY12" fmla="*/ 1528263 h 1668940"/>
                <a:gd name="connsiteX13" fmla="*/ 485975 w 3178020"/>
                <a:gd name="connsiteY13" fmla="*/ 1521868 h 1668940"/>
                <a:gd name="connsiteX14" fmla="*/ 543525 w 3178020"/>
                <a:gd name="connsiteY14" fmla="*/ 1502685 h 1668940"/>
                <a:gd name="connsiteX15" fmla="*/ 562708 w 3178020"/>
                <a:gd name="connsiteY15" fmla="*/ 1496291 h 1668940"/>
                <a:gd name="connsiteX16" fmla="*/ 581891 w 3178020"/>
                <a:gd name="connsiteY16" fmla="*/ 1483502 h 1668940"/>
                <a:gd name="connsiteX17" fmla="*/ 620258 w 3178020"/>
                <a:gd name="connsiteY17" fmla="*/ 1470713 h 1668940"/>
                <a:gd name="connsiteX18" fmla="*/ 639441 w 3178020"/>
                <a:gd name="connsiteY18" fmla="*/ 1464319 h 1668940"/>
                <a:gd name="connsiteX19" fmla="*/ 658624 w 3178020"/>
                <a:gd name="connsiteY19" fmla="*/ 1457924 h 1668940"/>
                <a:gd name="connsiteX20" fmla="*/ 684202 w 3178020"/>
                <a:gd name="connsiteY20" fmla="*/ 1451530 h 1668940"/>
                <a:gd name="connsiteX21" fmla="*/ 703385 w 3178020"/>
                <a:gd name="connsiteY21" fmla="*/ 1438741 h 1668940"/>
                <a:gd name="connsiteX22" fmla="*/ 780118 w 3178020"/>
                <a:gd name="connsiteY22" fmla="*/ 1419558 h 1668940"/>
                <a:gd name="connsiteX23" fmla="*/ 805695 w 3178020"/>
                <a:gd name="connsiteY23" fmla="*/ 1413163 h 1668940"/>
                <a:gd name="connsiteX24" fmla="*/ 844062 w 3178020"/>
                <a:gd name="connsiteY24" fmla="*/ 1400375 h 1668940"/>
                <a:gd name="connsiteX25" fmla="*/ 901611 w 3178020"/>
                <a:gd name="connsiteY25" fmla="*/ 1374797 h 1668940"/>
                <a:gd name="connsiteX26" fmla="*/ 920795 w 3178020"/>
                <a:gd name="connsiteY26" fmla="*/ 1368402 h 1668940"/>
                <a:gd name="connsiteX27" fmla="*/ 939978 w 3178020"/>
                <a:gd name="connsiteY27" fmla="*/ 1362008 h 1668940"/>
                <a:gd name="connsiteX28" fmla="*/ 971950 w 3178020"/>
                <a:gd name="connsiteY28" fmla="*/ 1342825 h 1668940"/>
                <a:gd name="connsiteX29" fmla="*/ 1067866 w 3178020"/>
                <a:gd name="connsiteY29" fmla="*/ 1323642 h 1668940"/>
                <a:gd name="connsiteX30" fmla="*/ 1125416 w 3178020"/>
                <a:gd name="connsiteY30" fmla="*/ 1310853 h 1668940"/>
                <a:gd name="connsiteX31" fmla="*/ 1163782 w 3178020"/>
                <a:gd name="connsiteY31" fmla="*/ 1298064 h 1668940"/>
                <a:gd name="connsiteX32" fmla="*/ 1189360 w 3178020"/>
                <a:gd name="connsiteY32" fmla="*/ 1291670 h 1668940"/>
                <a:gd name="connsiteX33" fmla="*/ 1227726 w 3178020"/>
                <a:gd name="connsiteY33" fmla="*/ 1278881 h 1668940"/>
                <a:gd name="connsiteX34" fmla="*/ 1272487 w 3178020"/>
                <a:gd name="connsiteY34" fmla="*/ 1259698 h 1668940"/>
                <a:gd name="connsiteX35" fmla="*/ 1310853 w 3178020"/>
                <a:gd name="connsiteY35" fmla="*/ 1240514 h 1668940"/>
                <a:gd name="connsiteX36" fmla="*/ 1330037 w 3178020"/>
                <a:gd name="connsiteY36" fmla="*/ 1227726 h 1668940"/>
                <a:gd name="connsiteX37" fmla="*/ 1368403 w 3178020"/>
                <a:gd name="connsiteY37" fmla="*/ 1214937 h 1668940"/>
                <a:gd name="connsiteX38" fmla="*/ 1387586 w 3178020"/>
                <a:gd name="connsiteY38" fmla="*/ 1208542 h 1668940"/>
                <a:gd name="connsiteX39" fmla="*/ 1406769 w 3178020"/>
                <a:gd name="connsiteY39" fmla="*/ 1202148 h 1668940"/>
                <a:gd name="connsiteX40" fmla="*/ 1445136 w 3178020"/>
                <a:gd name="connsiteY40" fmla="*/ 1182965 h 1668940"/>
                <a:gd name="connsiteX41" fmla="*/ 1464319 w 3178020"/>
                <a:gd name="connsiteY41" fmla="*/ 1170176 h 1668940"/>
                <a:gd name="connsiteX42" fmla="*/ 1483502 w 3178020"/>
                <a:gd name="connsiteY42" fmla="*/ 1163781 h 1668940"/>
                <a:gd name="connsiteX43" fmla="*/ 1502686 w 3178020"/>
                <a:gd name="connsiteY43" fmla="*/ 1150993 h 1668940"/>
                <a:gd name="connsiteX44" fmla="*/ 1534658 w 3178020"/>
                <a:gd name="connsiteY44" fmla="*/ 1144598 h 1668940"/>
                <a:gd name="connsiteX45" fmla="*/ 1560235 w 3178020"/>
                <a:gd name="connsiteY45" fmla="*/ 1138204 h 1668940"/>
                <a:gd name="connsiteX46" fmla="*/ 1617785 w 3178020"/>
                <a:gd name="connsiteY46" fmla="*/ 1119021 h 1668940"/>
                <a:gd name="connsiteX47" fmla="*/ 1656151 w 3178020"/>
                <a:gd name="connsiteY47" fmla="*/ 1106232 h 1668940"/>
                <a:gd name="connsiteX48" fmla="*/ 1675334 w 3178020"/>
                <a:gd name="connsiteY48" fmla="*/ 1099837 h 1668940"/>
                <a:gd name="connsiteX49" fmla="*/ 1720095 w 3178020"/>
                <a:gd name="connsiteY49" fmla="*/ 1087049 h 1668940"/>
                <a:gd name="connsiteX50" fmla="*/ 1764856 w 3178020"/>
                <a:gd name="connsiteY50" fmla="*/ 1067865 h 1668940"/>
                <a:gd name="connsiteX51" fmla="*/ 1790434 w 3178020"/>
                <a:gd name="connsiteY51" fmla="*/ 1055077 h 1668940"/>
                <a:gd name="connsiteX52" fmla="*/ 1809617 w 3178020"/>
                <a:gd name="connsiteY52" fmla="*/ 1042288 h 1668940"/>
                <a:gd name="connsiteX53" fmla="*/ 1860772 w 3178020"/>
                <a:gd name="connsiteY53" fmla="*/ 1029499 h 1668940"/>
                <a:gd name="connsiteX54" fmla="*/ 1886350 w 3178020"/>
                <a:gd name="connsiteY54" fmla="*/ 1016710 h 1668940"/>
                <a:gd name="connsiteX55" fmla="*/ 1924716 w 3178020"/>
                <a:gd name="connsiteY55" fmla="*/ 1003921 h 1668940"/>
                <a:gd name="connsiteX56" fmla="*/ 1943900 w 3178020"/>
                <a:gd name="connsiteY56" fmla="*/ 984738 h 1668940"/>
                <a:gd name="connsiteX57" fmla="*/ 1963083 w 3178020"/>
                <a:gd name="connsiteY57" fmla="*/ 978344 h 1668940"/>
                <a:gd name="connsiteX58" fmla="*/ 1982266 w 3178020"/>
                <a:gd name="connsiteY58" fmla="*/ 965555 h 1668940"/>
                <a:gd name="connsiteX59" fmla="*/ 2007844 w 3178020"/>
                <a:gd name="connsiteY59" fmla="*/ 946372 h 1668940"/>
                <a:gd name="connsiteX60" fmla="*/ 2027027 w 3178020"/>
                <a:gd name="connsiteY60" fmla="*/ 933583 h 1668940"/>
                <a:gd name="connsiteX61" fmla="*/ 2065393 w 3178020"/>
                <a:gd name="connsiteY61" fmla="*/ 901611 h 1668940"/>
                <a:gd name="connsiteX62" fmla="*/ 2084576 w 3178020"/>
                <a:gd name="connsiteY62" fmla="*/ 895216 h 1668940"/>
                <a:gd name="connsiteX63" fmla="*/ 2116548 w 3178020"/>
                <a:gd name="connsiteY63" fmla="*/ 876033 h 1668940"/>
                <a:gd name="connsiteX64" fmla="*/ 2154915 w 3178020"/>
                <a:gd name="connsiteY64" fmla="*/ 850456 h 1668940"/>
                <a:gd name="connsiteX65" fmla="*/ 2212465 w 3178020"/>
                <a:gd name="connsiteY65" fmla="*/ 831272 h 1668940"/>
                <a:gd name="connsiteX66" fmla="*/ 2231648 w 3178020"/>
                <a:gd name="connsiteY66" fmla="*/ 824878 h 1668940"/>
                <a:gd name="connsiteX67" fmla="*/ 2250831 w 3178020"/>
                <a:gd name="connsiteY67" fmla="*/ 818484 h 1668940"/>
                <a:gd name="connsiteX68" fmla="*/ 2270014 w 3178020"/>
                <a:gd name="connsiteY68" fmla="*/ 805695 h 1668940"/>
                <a:gd name="connsiteX69" fmla="*/ 2289197 w 3178020"/>
                <a:gd name="connsiteY69" fmla="*/ 799300 h 1668940"/>
                <a:gd name="connsiteX70" fmla="*/ 2333958 w 3178020"/>
                <a:gd name="connsiteY70" fmla="*/ 786512 h 1668940"/>
                <a:gd name="connsiteX71" fmla="*/ 2359536 w 3178020"/>
                <a:gd name="connsiteY71" fmla="*/ 773723 h 1668940"/>
                <a:gd name="connsiteX72" fmla="*/ 2378719 w 3178020"/>
                <a:gd name="connsiteY72" fmla="*/ 767328 h 1668940"/>
                <a:gd name="connsiteX73" fmla="*/ 2423480 w 3178020"/>
                <a:gd name="connsiteY73" fmla="*/ 741751 h 1668940"/>
                <a:gd name="connsiteX74" fmla="*/ 2468241 w 3178020"/>
                <a:gd name="connsiteY74" fmla="*/ 728962 h 1668940"/>
                <a:gd name="connsiteX75" fmla="*/ 2506607 w 3178020"/>
                <a:gd name="connsiteY75" fmla="*/ 716173 h 1668940"/>
                <a:gd name="connsiteX76" fmla="*/ 2532185 w 3178020"/>
                <a:gd name="connsiteY76" fmla="*/ 709779 h 1668940"/>
                <a:gd name="connsiteX77" fmla="*/ 2589734 w 3178020"/>
                <a:gd name="connsiteY77" fmla="*/ 690595 h 1668940"/>
                <a:gd name="connsiteX78" fmla="*/ 2608918 w 3178020"/>
                <a:gd name="connsiteY78" fmla="*/ 684201 h 1668940"/>
                <a:gd name="connsiteX79" fmla="*/ 2628101 w 3178020"/>
                <a:gd name="connsiteY79" fmla="*/ 677807 h 1668940"/>
                <a:gd name="connsiteX80" fmla="*/ 2647284 w 3178020"/>
                <a:gd name="connsiteY80" fmla="*/ 665018 h 1668940"/>
                <a:gd name="connsiteX81" fmla="*/ 2685651 w 3178020"/>
                <a:gd name="connsiteY81" fmla="*/ 652229 h 1668940"/>
                <a:gd name="connsiteX82" fmla="*/ 2724017 w 3178020"/>
                <a:gd name="connsiteY82" fmla="*/ 633046 h 1668940"/>
                <a:gd name="connsiteX83" fmla="*/ 2762383 w 3178020"/>
                <a:gd name="connsiteY83" fmla="*/ 601074 h 1668940"/>
                <a:gd name="connsiteX84" fmla="*/ 2800750 w 3178020"/>
                <a:gd name="connsiteY84" fmla="*/ 575496 h 1668940"/>
                <a:gd name="connsiteX85" fmla="*/ 2839116 w 3178020"/>
                <a:gd name="connsiteY85" fmla="*/ 549919 h 1668940"/>
                <a:gd name="connsiteX86" fmla="*/ 2858300 w 3178020"/>
                <a:gd name="connsiteY86" fmla="*/ 537130 h 1668940"/>
                <a:gd name="connsiteX87" fmla="*/ 2877483 w 3178020"/>
                <a:gd name="connsiteY87" fmla="*/ 530735 h 1668940"/>
                <a:gd name="connsiteX88" fmla="*/ 2915849 w 3178020"/>
                <a:gd name="connsiteY88" fmla="*/ 505158 h 1668940"/>
                <a:gd name="connsiteX89" fmla="*/ 2935032 w 3178020"/>
                <a:gd name="connsiteY89" fmla="*/ 498763 h 1668940"/>
                <a:gd name="connsiteX90" fmla="*/ 2973399 w 3178020"/>
                <a:gd name="connsiteY90" fmla="*/ 473186 h 1668940"/>
                <a:gd name="connsiteX91" fmla="*/ 2992582 w 3178020"/>
                <a:gd name="connsiteY91" fmla="*/ 466791 h 1668940"/>
                <a:gd name="connsiteX92" fmla="*/ 3056526 w 3178020"/>
                <a:gd name="connsiteY92" fmla="*/ 447608 h 1668940"/>
                <a:gd name="connsiteX93" fmla="*/ 3101287 w 3178020"/>
                <a:gd name="connsiteY93" fmla="*/ 428425 h 1668940"/>
                <a:gd name="connsiteX94" fmla="*/ 3139653 w 3178020"/>
                <a:gd name="connsiteY94" fmla="*/ 370875 h 1668940"/>
                <a:gd name="connsiteX95" fmla="*/ 3152442 w 3178020"/>
                <a:gd name="connsiteY95" fmla="*/ 351692 h 1668940"/>
                <a:gd name="connsiteX96" fmla="*/ 3165231 w 3178020"/>
                <a:gd name="connsiteY96" fmla="*/ 313326 h 1668940"/>
                <a:gd name="connsiteX97" fmla="*/ 3171625 w 3178020"/>
                <a:gd name="connsiteY97" fmla="*/ 217409 h 1668940"/>
                <a:gd name="connsiteX98" fmla="*/ 3178020 w 3178020"/>
                <a:gd name="connsiteY98" fmla="*/ 191832 h 1668940"/>
                <a:gd name="connsiteX99" fmla="*/ 3171625 w 3178020"/>
                <a:gd name="connsiteY99" fmla="*/ 63944 h 1668940"/>
                <a:gd name="connsiteX100" fmla="*/ 3165231 w 3178020"/>
                <a:gd name="connsiteY100" fmla="*/ 0 h 166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178020" h="1668940">
                  <a:moveTo>
                    <a:pt x="0" y="1668940"/>
                  </a:moveTo>
                  <a:cubicBezTo>
                    <a:pt x="29841" y="1666808"/>
                    <a:pt x="59810" y="1666041"/>
                    <a:pt x="89522" y="1662545"/>
                  </a:cubicBezTo>
                  <a:cubicBezTo>
                    <a:pt x="113311" y="1659746"/>
                    <a:pt x="106158" y="1653020"/>
                    <a:pt x="127888" y="1643362"/>
                  </a:cubicBezTo>
                  <a:cubicBezTo>
                    <a:pt x="140207" y="1637887"/>
                    <a:pt x="153466" y="1634836"/>
                    <a:pt x="166255" y="1630573"/>
                  </a:cubicBezTo>
                  <a:lnTo>
                    <a:pt x="185438" y="1624179"/>
                  </a:lnTo>
                  <a:cubicBezTo>
                    <a:pt x="191832" y="1622047"/>
                    <a:pt x="198082" y="1619419"/>
                    <a:pt x="204621" y="1617784"/>
                  </a:cubicBezTo>
                  <a:cubicBezTo>
                    <a:pt x="213147" y="1615653"/>
                    <a:pt x="221620" y="1613296"/>
                    <a:pt x="230199" y="1611390"/>
                  </a:cubicBezTo>
                  <a:cubicBezTo>
                    <a:pt x="253654" y="1606178"/>
                    <a:pt x="265482" y="1605281"/>
                    <a:pt x="287748" y="1598601"/>
                  </a:cubicBezTo>
                  <a:cubicBezTo>
                    <a:pt x="300660" y="1594727"/>
                    <a:pt x="314898" y="1593290"/>
                    <a:pt x="326115" y="1585812"/>
                  </a:cubicBezTo>
                  <a:cubicBezTo>
                    <a:pt x="338904" y="1577286"/>
                    <a:pt x="349900" y="1565095"/>
                    <a:pt x="364481" y="1560235"/>
                  </a:cubicBezTo>
                  <a:lnTo>
                    <a:pt x="422031" y="1541051"/>
                  </a:lnTo>
                  <a:lnTo>
                    <a:pt x="441214" y="1534657"/>
                  </a:lnTo>
                  <a:cubicBezTo>
                    <a:pt x="447608" y="1532526"/>
                    <a:pt x="453858" y="1529898"/>
                    <a:pt x="460397" y="1528263"/>
                  </a:cubicBezTo>
                  <a:cubicBezTo>
                    <a:pt x="468923" y="1526131"/>
                    <a:pt x="477557" y="1524393"/>
                    <a:pt x="485975" y="1521868"/>
                  </a:cubicBezTo>
                  <a:cubicBezTo>
                    <a:pt x="505343" y="1516057"/>
                    <a:pt x="524342" y="1509079"/>
                    <a:pt x="543525" y="1502685"/>
                  </a:cubicBezTo>
                  <a:lnTo>
                    <a:pt x="562708" y="1496291"/>
                  </a:lnTo>
                  <a:cubicBezTo>
                    <a:pt x="569102" y="1492028"/>
                    <a:pt x="574868" y="1486623"/>
                    <a:pt x="581891" y="1483502"/>
                  </a:cubicBezTo>
                  <a:cubicBezTo>
                    <a:pt x="594210" y="1478027"/>
                    <a:pt x="607469" y="1474976"/>
                    <a:pt x="620258" y="1470713"/>
                  </a:cubicBezTo>
                  <a:lnTo>
                    <a:pt x="639441" y="1464319"/>
                  </a:lnTo>
                  <a:cubicBezTo>
                    <a:pt x="645835" y="1462187"/>
                    <a:pt x="652085" y="1459559"/>
                    <a:pt x="658624" y="1457924"/>
                  </a:cubicBezTo>
                  <a:lnTo>
                    <a:pt x="684202" y="1451530"/>
                  </a:lnTo>
                  <a:cubicBezTo>
                    <a:pt x="690596" y="1447267"/>
                    <a:pt x="696163" y="1441367"/>
                    <a:pt x="703385" y="1438741"/>
                  </a:cubicBezTo>
                  <a:cubicBezTo>
                    <a:pt x="703403" y="1438734"/>
                    <a:pt x="767320" y="1422758"/>
                    <a:pt x="780118" y="1419558"/>
                  </a:cubicBezTo>
                  <a:cubicBezTo>
                    <a:pt x="788644" y="1417427"/>
                    <a:pt x="797358" y="1415942"/>
                    <a:pt x="805695" y="1413163"/>
                  </a:cubicBezTo>
                  <a:lnTo>
                    <a:pt x="844062" y="1400375"/>
                  </a:lnTo>
                  <a:cubicBezTo>
                    <a:pt x="874462" y="1380108"/>
                    <a:pt x="855954" y="1390017"/>
                    <a:pt x="901611" y="1374797"/>
                  </a:cubicBezTo>
                  <a:lnTo>
                    <a:pt x="920795" y="1368402"/>
                  </a:lnTo>
                  <a:cubicBezTo>
                    <a:pt x="927189" y="1366271"/>
                    <a:pt x="934198" y="1365476"/>
                    <a:pt x="939978" y="1362008"/>
                  </a:cubicBezTo>
                  <a:cubicBezTo>
                    <a:pt x="950635" y="1355614"/>
                    <a:pt x="960478" y="1347605"/>
                    <a:pt x="971950" y="1342825"/>
                  </a:cubicBezTo>
                  <a:cubicBezTo>
                    <a:pt x="1005720" y="1328754"/>
                    <a:pt x="1031783" y="1328152"/>
                    <a:pt x="1067866" y="1323642"/>
                  </a:cubicBezTo>
                  <a:cubicBezTo>
                    <a:pt x="1122743" y="1305348"/>
                    <a:pt x="1035400" y="1333357"/>
                    <a:pt x="1125416" y="1310853"/>
                  </a:cubicBezTo>
                  <a:cubicBezTo>
                    <a:pt x="1138494" y="1307584"/>
                    <a:pt x="1150704" y="1301333"/>
                    <a:pt x="1163782" y="1298064"/>
                  </a:cubicBezTo>
                  <a:cubicBezTo>
                    <a:pt x="1172308" y="1295933"/>
                    <a:pt x="1180942" y="1294195"/>
                    <a:pt x="1189360" y="1291670"/>
                  </a:cubicBezTo>
                  <a:cubicBezTo>
                    <a:pt x="1202272" y="1287796"/>
                    <a:pt x="1215669" y="1284910"/>
                    <a:pt x="1227726" y="1278881"/>
                  </a:cubicBezTo>
                  <a:cubicBezTo>
                    <a:pt x="1259333" y="1263078"/>
                    <a:pt x="1244261" y="1269106"/>
                    <a:pt x="1272487" y="1259698"/>
                  </a:cubicBezTo>
                  <a:cubicBezTo>
                    <a:pt x="1327449" y="1223056"/>
                    <a:pt x="1257918" y="1266981"/>
                    <a:pt x="1310853" y="1240514"/>
                  </a:cubicBezTo>
                  <a:cubicBezTo>
                    <a:pt x="1317727" y="1237077"/>
                    <a:pt x="1323014" y="1230847"/>
                    <a:pt x="1330037" y="1227726"/>
                  </a:cubicBezTo>
                  <a:cubicBezTo>
                    <a:pt x="1342356" y="1222251"/>
                    <a:pt x="1355614" y="1219200"/>
                    <a:pt x="1368403" y="1214937"/>
                  </a:cubicBezTo>
                  <a:lnTo>
                    <a:pt x="1387586" y="1208542"/>
                  </a:lnTo>
                  <a:lnTo>
                    <a:pt x="1406769" y="1202148"/>
                  </a:lnTo>
                  <a:cubicBezTo>
                    <a:pt x="1461754" y="1165492"/>
                    <a:pt x="1392182" y="1209442"/>
                    <a:pt x="1445136" y="1182965"/>
                  </a:cubicBezTo>
                  <a:cubicBezTo>
                    <a:pt x="1452010" y="1179528"/>
                    <a:pt x="1457445" y="1173613"/>
                    <a:pt x="1464319" y="1170176"/>
                  </a:cubicBezTo>
                  <a:cubicBezTo>
                    <a:pt x="1470348" y="1167162"/>
                    <a:pt x="1477473" y="1166795"/>
                    <a:pt x="1483502" y="1163781"/>
                  </a:cubicBezTo>
                  <a:cubicBezTo>
                    <a:pt x="1490376" y="1160344"/>
                    <a:pt x="1495490" y="1153691"/>
                    <a:pt x="1502686" y="1150993"/>
                  </a:cubicBezTo>
                  <a:cubicBezTo>
                    <a:pt x="1512862" y="1147177"/>
                    <a:pt x="1524048" y="1146956"/>
                    <a:pt x="1534658" y="1144598"/>
                  </a:cubicBezTo>
                  <a:cubicBezTo>
                    <a:pt x="1543237" y="1142692"/>
                    <a:pt x="1551709" y="1140335"/>
                    <a:pt x="1560235" y="1138204"/>
                  </a:cubicBezTo>
                  <a:cubicBezTo>
                    <a:pt x="1607132" y="1114755"/>
                    <a:pt x="1563242" y="1133896"/>
                    <a:pt x="1617785" y="1119021"/>
                  </a:cubicBezTo>
                  <a:cubicBezTo>
                    <a:pt x="1630790" y="1115474"/>
                    <a:pt x="1643362" y="1110495"/>
                    <a:pt x="1656151" y="1106232"/>
                  </a:cubicBezTo>
                  <a:cubicBezTo>
                    <a:pt x="1662545" y="1104100"/>
                    <a:pt x="1668795" y="1101472"/>
                    <a:pt x="1675334" y="1099837"/>
                  </a:cubicBezTo>
                  <a:cubicBezTo>
                    <a:pt x="1707451" y="1091808"/>
                    <a:pt x="1692575" y="1096222"/>
                    <a:pt x="1720095" y="1087049"/>
                  </a:cubicBezTo>
                  <a:cubicBezTo>
                    <a:pt x="1758969" y="1061134"/>
                    <a:pt x="1717669" y="1085560"/>
                    <a:pt x="1764856" y="1067865"/>
                  </a:cubicBezTo>
                  <a:cubicBezTo>
                    <a:pt x="1773781" y="1064518"/>
                    <a:pt x="1782158" y="1059806"/>
                    <a:pt x="1790434" y="1055077"/>
                  </a:cubicBezTo>
                  <a:cubicBezTo>
                    <a:pt x="1797107" y="1051264"/>
                    <a:pt x="1802421" y="1044987"/>
                    <a:pt x="1809617" y="1042288"/>
                  </a:cubicBezTo>
                  <a:cubicBezTo>
                    <a:pt x="1889690" y="1012259"/>
                    <a:pt x="1805547" y="1053167"/>
                    <a:pt x="1860772" y="1029499"/>
                  </a:cubicBezTo>
                  <a:cubicBezTo>
                    <a:pt x="1869534" y="1025744"/>
                    <a:pt x="1877499" y="1020250"/>
                    <a:pt x="1886350" y="1016710"/>
                  </a:cubicBezTo>
                  <a:cubicBezTo>
                    <a:pt x="1898866" y="1011703"/>
                    <a:pt x="1924716" y="1003921"/>
                    <a:pt x="1924716" y="1003921"/>
                  </a:cubicBezTo>
                  <a:cubicBezTo>
                    <a:pt x="1931111" y="997527"/>
                    <a:pt x="1936376" y="989754"/>
                    <a:pt x="1943900" y="984738"/>
                  </a:cubicBezTo>
                  <a:cubicBezTo>
                    <a:pt x="1949508" y="980999"/>
                    <a:pt x="1957054" y="981358"/>
                    <a:pt x="1963083" y="978344"/>
                  </a:cubicBezTo>
                  <a:cubicBezTo>
                    <a:pt x="1969957" y="974907"/>
                    <a:pt x="1976012" y="970022"/>
                    <a:pt x="1982266" y="965555"/>
                  </a:cubicBezTo>
                  <a:cubicBezTo>
                    <a:pt x="1990938" y="959361"/>
                    <a:pt x="1999172" y="952566"/>
                    <a:pt x="2007844" y="946372"/>
                  </a:cubicBezTo>
                  <a:cubicBezTo>
                    <a:pt x="2014098" y="941905"/>
                    <a:pt x="2020961" y="938301"/>
                    <a:pt x="2027027" y="933583"/>
                  </a:cubicBezTo>
                  <a:cubicBezTo>
                    <a:pt x="2040167" y="923363"/>
                    <a:pt x="2051542" y="910845"/>
                    <a:pt x="2065393" y="901611"/>
                  </a:cubicBezTo>
                  <a:cubicBezTo>
                    <a:pt x="2071001" y="897872"/>
                    <a:pt x="2078547" y="898230"/>
                    <a:pt x="2084576" y="895216"/>
                  </a:cubicBezTo>
                  <a:cubicBezTo>
                    <a:pt x="2095692" y="889658"/>
                    <a:pt x="2106063" y="882705"/>
                    <a:pt x="2116548" y="876033"/>
                  </a:cubicBezTo>
                  <a:cubicBezTo>
                    <a:pt x="2129515" y="867781"/>
                    <a:pt x="2140334" y="855317"/>
                    <a:pt x="2154915" y="850456"/>
                  </a:cubicBezTo>
                  <a:lnTo>
                    <a:pt x="2212465" y="831272"/>
                  </a:lnTo>
                  <a:lnTo>
                    <a:pt x="2231648" y="824878"/>
                  </a:lnTo>
                  <a:lnTo>
                    <a:pt x="2250831" y="818484"/>
                  </a:lnTo>
                  <a:cubicBezTo>
                    <a:pt x="2257225" y="814221"/>
                    <a:pt x="2263140" y="809132"/>
                    <a:pt x="2270014" y="805695"/>
                  </a:cubicBezTo>
                  <a:cubicBezTo>
                    <a:pt x="2276043" y="802681"/>
                    <a:pt x="2282716" y="801152"/>
                    <a:pt x="2289197" y="799300"/>
                  </a:cubicBezTo>
                  <a:cubicBezTo>
                    <a:pt x="2305422" y="794664"/>
                    <a:pt x="2318626" y="793083"/>
                    <a:pt x="2333958" y="786512"/>
                  </a:cubicBezTo>
                  <a:cubicBezTo>
                    <a:pt x="2342720" y="782757"/>
                    <a:pt x="2350774" y="777478"/>
                    <a:pt x="2359536" y="773723"/>
                  </a:cubicBezTo>
                  <a:cubicBezTo>
                    <a:pt x="2365731" y="771068"/>
                    <a:pt x="2372690" y="770342"/>
                    <a:pt x="2378719" y="767328"/>
                  </a:cubicBezTo>
                  <a:cubicBezTo>
                    <a:pt x="2442939" y="735218"/>
                    <a:pt x="2345002" y="775386"/>
                    <a:pt x="2423480" y="741751"/>
                  </a:cubicBezTo>
                  <a:cubicBezTo>
                    <a:pt x="2440203" y="734584"/>
                    <a:pt x="2450202" y="734374"/>
                    <a:pt x="2468241" y="728962"/>
                  </a:cubicBezTo>
                  <a:cubicBezTo>
                    <a:pt x="2481153" y="725088"/>
                    <a:pt x="2493529" y="719442"/>
                    <a:pt x="2506607" y="716173"/>
                  </a:cubicBezTo>
                  <a:cubicBezTo>
                    <a:pt x="2515133" y="714042"/>
                    <a:pt x="2523767" y="712304"/>
                    <a:pt x="2532185" y="709779"/>
                  </a:cubicBezTo>
                  <a:cubicBezTo>
                    <a:pt x="2532240" y="709763"/>
                    <a:pt x="2580115" y="693801"/>
                    <a:pt x="2589734" y="690595"/>
                  </a:cubicBezTo>
                  <a:lnTo>
                    <a:pt x="2608918" y="684201"/>
                  </a:lnTo>
                  <a:lnTo>
                    <a:pt x="2628101" y="677807"/>
                  </a:lnTo>
                  <a:cubicBezTo>
                    <a:pt x="2634495" y="673544"/>
                    <a:pt x="2640261" y="668139"/>
                    <a:pt x="2647284" y="665018"/>
                  </a:cubicBezTo>
                  <a:cubicBezTo>
                    <a:pt x="2659603" y="659543"/>
                    <a:pt x="2685651" y="652229"/>
                    <a:pt x="2685651" y="652229"/>
                  </a:cubicBezTo>
                  <a:cubicBezTo>
                    <a:pt x="2740627" y="615577"/>
                    <a:pt x="2671069" y="659520"/>
                    <a:pt x="2724017" y="633046"/>
                  </a:cubicBezTo>
                  <a:cubicBezTo>
                    <a:pt x="2751435" y="619337"/>
                    <a:pt x="2736929" y="620871"/>
                    <a:pt x="2762383" y="601074"/>
                  </a:cubicBezTo>
                  <a:cubicBezTo>
                    <a:pt x="2774516" y="591637"/>
                    <a:pt x="2787961" y="584022"/>
                    <a:pt x="2800750" y="575496"/>
                  </a:cubicBezTo>
                  <a:lnTo>
                    <a:pt x="2839116" y="549919"/>
                  </a:lnTo>
                  <a:cubicBezTo>
                    <a:pt x="2845511" y="545656"/>
                    <a:pt x="2851009" y="539561"/>
                    <a:pt x="2858300" y="537130"/>
                  </a:cubicBezTo>
                  <a:cubicBezTo>
                    <a:pt x="2864694" y="534998"/>
                    <a:pt x="2871591" y="534008"/>
                    <a:pt x="2877483" y="530735"/>
                  </a:cubicBezTo>
                  <a:cubicBezTo>
                    <a:pt x="2890919" y="523271"/>
                    <a:pt x="2901268" y="510019"/>
                    <a:pt x="2915849" y="505158"/>
                  </a:cubicBezTo>
                  <a:cubicBezTo>
                    <a:pt x="2922243" y="503026"/>
                    <a:pt x="2929140" y="502036"/>
                    <a:pt x="2935032" y="498763"/>
                  </a:cubicBezTo>
                  <a:cubicBezTo>
                    <a:pt x="2948468" y="491299"/>
                    <a:pt x="2958818" y="478047"/>
                    <a:pt x="2973399" y="473186"/>
                  </a:cubicBezTo>
                  <a:cubicBezTo>
                    <a:pt x="2979793" y="471054"/>
                    <a:pt x="2986101" y="468643"/>
                    <a:pt x="2992582" y="466791"/>
                  </a:cubicBezTo>
                  <a:cubicBezTo>
                    <a:pt x="3014004" y="460670"/>
                    <a:pt x="3036257" y="457742"/>
                    <a:pt x="3056526" y="447608"/>
                  </a:cubicBezTo>
                  <a:cubicBezTo>
                    <a:pt x="3088133" y="431805"/>
                    <a:pt x="3073061" y="437833"/>
                    <a:pt x="3101287" y="428425"/>
                  </a:cubicBezTo>
                  <a:lnTo>
                    <a:pt x="3139653" y="370875"/>
                  </a:lnTo>
                  <a:cubicBezTo>
                    <a:pt x="3143916" y="364481"/>
                    <a:pt x="3150012" y="358983"/>
                    <a:pt x="3152442" y="351692"/>
                  </a:cubicBezTo>
                  <a:lnTo>
                    <a:pt x="3165231" y="313326"/>
                  </a:lnTo>
                  <a:cubicBezTo>
                    <a:pt x="3167362" y="281354"/>
                    <a:pt x="3168271" y="249276"/>
                    <a:pt x="3171625" y="217409"/>
                  </a:cubicBezTo>
                  <a:cubicBezTo>
                    <a:pt x="3172545" y="208669"/>
                    <a:pt x="3178020" y="200620"/>
                    <a:pt x="3178020" y="191832"/>
                  </a:cubicBezTo>
                  <a:cubicBezTo>
                    <a:pt x="3178020" y="149149"/>
                    <a:pt x="3174562" y="106525"/>
                    <a:pt x="3171625" y="63944"/>
                  </a:cubicBezTo>
                  <a:cubicBezTo>
                    <a:pt x="3164996" y="-32180"/>
                    <a:pt x="3165231" y="29721"/>
                    <a:pt x="3165231" y="0"/>
                  </a:cubicBezTo>
                </a:path>
              </a:pathLst>
            </a:custGeom>
            <a:noFill/>
            <a:ln w="12700" cap="flat" cmpd="sng" algn="ctr">
              <a:solidFill>
                <a:srgbClr val="000080"/>
              </a:solidFill>
              <a:prstDash val="sysDash"/>
              <a:round/>
              <a:headEnd type="none" w="sm" len="sm"/>
              <a:tailEnd type="non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Volný tvar 37"/>
            <p:cNvSpPr/>
            <p:nvPr/>
          </p:nvSpPr>
          <p:spPr bwMode="auto">
            <a:xfrm>
              <a:off x="4348196" y="2608918"/>
              <a:ext cx="2213354" cy="1138204"/>
            </a:xfrm>
            <a:custGeom>
              <a:avLst/>
              <a:gdLst>
                <a:gd name="connsiteX0" fmla="*/ 0 w 2213354"/>
                <a:gd name="connsiteY0" fmla="*/ 1138204 h 1138204"/>
                <a:gd name="connsiteX1" fmla="*/ 76733 w 2213354"/>
                <a:gd name="connsiteY1" fmla="*/ 1125416 h 1138204"/>
                <a:gd name="connsiteX2" fmla="*/ 115099 w 2213354"/>
                <a:gd name="connsiteY2" fmla="*/ 1112627 h 1138204"/>
                <a:gd name="connsiteX3" fmla="*/ 153466 w 2213354"/>
                <a:gd name="connsiteY3" fmla="*/ 1099838 h 1138204"/>
                <a:gd name="connsiteX4" fmla="*/ 230198 w 2213354"/>
                <a:gd name="connsiteY4" fmla="*/ 1074260 h 1138204"/>
                <a:gd name="connsiteX5" fmla="*/ 249382 w 2213354"/>
                <a:gd name="connsiteY5" fmla="*/ 1067866 h 1138204"/>
                <a:gd name="connsiteX6" fmla="*/ 268565 w 2213354"/>
                <a:gd name="connsiteY6" fmla="*/ 1061472 h 1138204"/>
                <a:gd name="connsiteX7" fmla="*/ 294142 w 2213354"/>
                <a:gd name="connsiteY7" fmla="*/ 1055077 h 1138204"/>
                <a:gd name="connsiteX8" fmla="*/ 358087 w 2213354"/>
                <a:gd name="connsiteY8" fmla="*/ 1035894 h 1138204"/>
                <a:gd name="connsiteX9" fmla="*/ 402847 w 2213354"/>
                <a:gd name="connsiteY9" fmla="*/ 1029500 h 1138204"/>
                <a:gd name="connsiteX10" fmla="*/ 428425 w 2213354"/>
                <a:gd name="connsiteY10" fmla="*/ 1023105 h 1138204"/>
                <a:gd name="connsiteX11" fmla="*/ 505158 w 2213354"/>
                <a:gd name="connsiteY11" fmla="*/ 1010316 h 1138204"/>
                <a:gd name="connsiteX12" fmla="*/ 556313 w 2213354"/>
                <a:gd name="connsiteY12" fmla="*/ 997528 h 1138204"/>
                <a:gd name="connsiteX13" fmla="*/ 581891 w 2213354"/>
                <a:gd name="connsiteY13" fmla="*/ 991133 h 1138204"/>
                <a:gd name="connsiteX14" fmla="*/ 639440 w 2213354"/>
                <a:gd name="connsiteY14" fmla="*/ 978344 h 1138204"/>
                <a:gd name="connsiteX15" fmla="*/ 690596 w 2213354"/>
                <a:gd name="connsiteY15" fmla="*/ 965556 h 1138204"/>
                <a:gd name="connsiteX16" fmla="*/ 716173 w 2213354"/>
                <a:gd name="connsiteY16" fmla="*/ 959161 h 1138204"/>
                <a:gd name="connsiteX17" fmla="*/ 799301 w 2213354"/>
                <a:gd name="connsiteY17" fmla="*/ 946372 h 1138204"/>
                <a:gd name="connsiteX18" fmla="*/ 818484 w 2213354"/>
                <a:gd name="connsiteY18" fmla="*/ 939978 h 1138204"/>
                <a:gd name="connsiteX19" fmla="*/ 920794 w 2213354"/>
                <a:gd name="connsiteY19" fmla="*/ 927189 h 1138204"/>
                <a:gd name="connsiteX20" fmla="*/ 984738 w 2213354"/>
                <a:gd name="connsiteY20" fmla="*/ 914400 h 1138204"/>
                <a:gd name="connsiteX21" fmla="*/ 1010316 w 2213354"/>
                <a:gd name="connsiteY21" fmla="*/ 908006 h 1138204"/>
                <a:gd name="connsiteX22" fmla="*/ 1048682 w 2213354"/>
                <a:gd name="connsiteY22" fmla="*/ 901611 h 1138204"/>
                <a:gd name="connsiteX23" fmla="*/ 1125415 w 2213354"/>
                <a:gd name="connsiteY23" fmla="*/ 888823 h 1138204"/>
                <a:gd name="connsiteX24" fmla="*/ 1182965 w 2213354"/>
                <a:gd name="connsiteY24" fmla="*/ 876034 h 1138204"/>
                <a:gd name="connsiteX25" fmla="*/ 1221331 w 2213354"/>
                <a:gd name="connsiteY25" fmla="*/ 863245 h 1138204"/>
                <a:gd name="connsiteX26" fmla="*/ 1240514 w 2213354"/>
                <a:gd name="connsiteY26" fmla="*/ 856851 h 1138204"/>
                <a:gd name="connsiteX27" fmla="*/ 1323642 w 2213354"/>
                <a:gd name="connsiteY27" fmla="*/ 844062 h 1138204"/>
                <a:gd name="connsiteX28" fmla="*/ 1342825 w 2213354"/>
                <a:gd name="connsiteY28" fmla="*/ 837667 h 1138204"/>
                <a:gd name="connsiteX29" fmla="*/ 1432347 w 2213354"/>
                <a:gd name="connsiteY29" fmla="*/ 824879 h 1138204"/>
                <a:gd name="connsiteX30" fmla="*/ 1451530 w 2213354"/>
                <a:gd name="connsiteY30" fmla="*/ 818484 h 1138204"/>
                <a:gd name="connsiteX31" fmla="*/ 1489896 w 2213354"/>
                <a:gd name="connsiteY31" fmla="*/ 812090 h 1138204"/>
                <a:gd name="connsiteX32" fmla="*/ 1521868 w 2213354"/>
                <a:gd name="connsiteY32" fmla="*/ 805695 h 1138204"/>
                <a:gd name="connsiteX33" fmla="*/ 1573024 w 2213354"/>
                <a:gd name="connsiteY33" fmla="*/ 792907 h 1138204"/>
                <a:gd name="connsiteX34" fmla="*/ 1592207 w 2213354"/>
                <a:gd name="connsiteY34" fmla="*/ 786512 h 1138204"/>
                <a:gd name="connsiteX35" fmla="*/ 1649756 w 2213354"/>
                <a:gd name="connsiteY35" fmla="*/ 780118 h 1138204"/>
                <a:gd name="connsiteX36" fmla="*/ 1700912 w 2213354"/>
                <a:gd name="connsiteY36" fmla="*/ 767329 h 1138204"/>
                <a:gd name="connsiteX37" fmla="*/ 1777645 w 2213354"/>
                <a:gd name="connsiteY37" fmla="*/ 754540 h 1138204"/>
                <a:gd name="connsiteX38" fmla="*/ 1847983 w 2213354"/>
                <a:gd name="connsiteY38" fmla="*/ 735357 h 1138204"/>
                <a:gd name="connsiteX39" fmla="*/ 1873561 w 2213354"/>
                <a:gd name="connsiteY39" fmla="*/ 728963 h 1138204"/>
                <a:gd name="connsiteX40" fmla="*/ 1899138 w 2213354"/>
                <a:gd name="connsiteY40" fmla="*/ 722568 h 1138204"/>
                <a:gd name="connsiteX41" fmla="*/ 1937505 w 2213354"/>
                <a:gd name="connsiteY41" fmla="*/ 716174 h 1138204"/>
                <a:gd name="connsiteX42" fmla="*/ 2007843 w 2213354"/>
                <a:gd name="connsiteY42" fmla="*/ 696991 h 1138204"/>
                <a:gd name="connsiteX43" fmla="*/ 2033421 w 2213354"/>
                <a:gd name="connsiteY43" fmla="*/ 690596 h 1138204"/>
                <a:gd name="connsiteX44" fmla="*/ 2071787 w 2213354"/>
                <a:gd name="connsiteY44" fmla="*/ 677807 h 1138204"/>
                <a:gd name="connsiteX45" fmla="*/ 2110154 w 2213354"/>
                <a:gd name="connsiteY45" fmla="*/ 665018 h 1138204"/>
                <a:gd name="connsiteX46" fmla="*/ 2148520 w 2213354"/>
                <a:gd name="connsiteY46" fmla="*/ 645835 h 1138204"/>
                <a:gd name="connsiteX47" fmla="*/ 2180492 w 2213354"/>
                <a:gd name="connsiteY47" fmla="*/ 460397 h 1138204"/>
                <a:gd name="connsiteX48" fmla="*/ 2193281 w 2213354"/>
                <a:gd name="connsiteY48" fmla="*/ 396453 h 1138204"/>
                <a:gd name="connsiteX49" fmla="*/ 2206070 w 2213354"/>
                <a:gd name="connsiteY49" fmla="*/ 319721 h 1138204"/>
                <a:gd name="connsiteX50" fmla="*/ 2212464 w 2213354"/>
                <a:gd name="connsiteY50" fmla="*/ 300537 h 1138204"/>
                <a:gd name="connsiteX51" fmla="*/ 2212464 w 2213354"/>
                <a:gd name="connsiteY51" fmla="*/ 0 h 113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13354" h="1138204">
                  <a:moveTo>
                    <a:pt x="0" y="1138204"/>
                  </a:moveTo>
                  <a:cubicBezTo>
                    <a:pt x="19211" y="1135460"/>
                    <a:pt x="56165" y="1131025"/>
                    <a:pt x="76733" y="1125416"/>
                  </a:cubicBezTo>
                  <a:cubicBezTo>
                    <a:pt x="89738" y="1121869"/>
                    <a:pt x="102310" y="1116890"/>
                    <a:pt x="115099" y="1112627"/>
                  </a:cubicBezTo>
                  <a:lnTo>
                    <a:pt x="153466" y="1099838"/>
                  </a:lnTo>
                  <a:lnTo>
                    <a:pt x="230198" y="1074260"/>
                  </a:lnTo>
                  <a:lnTo>
                    <a:pt x="249382" y="1067866"/>
                  </a:lnTo>
                  <a:cubicBezTo>
                    <a:pt x="255776" y="1065735"/>
                    <a:pt x="262026" y="1063107"/>
                    <a:pt x="268565" y="1061472"/>
                  </a:cubicBezTo>
                  <a:cubicBezTo>
                    <a:pt x="277091" y="1059340"/>
                    <a:pt x="285725" y="1057602"/>
                    <a:pt x="294142" y="1055077"/>
                  </a:cubicBezTo>
                  <a:cubicBezTo>
                    <a:pt x="319814" y="1047375"/>
                    <a:pt x="333142" y="1040429"/>
                    <a:pt x="358087" y="1035894"/>
                  </a:cubicBezTo>
                  <a:cubicBezTo>
                    <a:pt x="372915" y="1033198"/>
                    <a:pt x="388019" y="1032196"/>
                    <a:pt x="402847" y="1029500"/>
                  </a:cubicBezTo>
                  <a:cubicBezTo>
                    <a:pt x="411494" y="1027928"/>
                    <a:pt x="419778" y="1024677"/>
                    <a:pt x="428425" y="1023105"/>
                  </a:cubicBezTo>
                  <a:cubicBezTo>
                    <a:pt x="487423" y="1012378"/>
                    <a:pt x="455899" y="1021683"/>
                    <a:pt x="505158" y="1010316"/>
                  </a:cubicBezTo>
                  <a:cubicBezTo>
                    <a:pt x="522284" y="1006364"/>
                    <a:pt x="539261" y="1001791"/>
                    <a:pt x="556313" y="997528"/>
                  </a:cubicBezTo>
                  <a:cubicBezTo>
                    <a:pt x="564839" y="995397"/>
                    <a:pt x="573273" y="992856"/>
                    <a:pt x="581891" y="991133"/>
                  </a:cubicBezTo>
                  <a:cubicBezTo>
                    <a:pt x="603885" y="986735"/>
                    <a:pt x="618356" y="984368"/>
                    <a:pt x="639440" y="978344"/>
                  </a:cubicBezTo>
                  <a:cubicBezTo>
                    <a:pt x="699421" y="961206"/>
                    <a:pt x="602858" y="985054"/>
                    <a:pt x="690596" y="965556"/>
                  </a:cubicBezTo>
                  <a:cubicBezTo>
                    <a:pt x="699175" y="963650"/>
                    <a:pt x="707527" y="960733"/>
                    <a:pt x="716173" y="959161"/>
                  </a:cubicBezTo>
                  <a:cubicBezTo>
                    <a:pt x="744255" y="954055"/>
                    <a:pt x="771456" y="952560"/>
                    <a:pt x="799301" y="946372"/>
                  </a:cubicBezTo>
                  <a:cubicBezTo>
                    <a:pt x="805881" y="944910"/>
                    <a:pt x="811826" y="941029"/>
                    <a:pt x="818484" y="939978"/>
                  </a:cubicBezTo>
                  <a:cubicBezTo>
                    <a:pt x="852432" y="934618"/>
                    <a:pt x="887451" y="935524"/>
                    <a:pt x="920794" y="927189"/>
                  </a:cubicBezTo>
                  <a:cubicBezTo>
                    <a:pt x="980206" y="912337"/>
                    <a:pt x="906346" y="930079"/>
                    <a:pt x="984738" y="914400"/>
                  </a:cubicBezTo>
                  <a:cubicBezTo>
                    <a:pt x="993356" y="912676"/>
                    <a:pt x="1001698" y="909730"/>
                    <a:pt x="1010316" y="908006"/>
                  </a:cubicBezTo>
                  <a:cubicBezTo>
                    <a:pt x="1023029" y="905463"/>
                    <a:pt x="1035926" y="903930"/>
                    <a:pt x="1048682" y="901611"/>
                  </a:cubicBezTo>
                  <a:cubicBezTo>
                    <a:pt x="1117223" y="889149"/>
                    <a:pt x="1039677" y="901070"/>
                    <a:pt x="1125415" y="888823"/>
                  </a:cubicBezTo>
                  <a:cubicBezTo>
                    <a:pt x="1180292" y="870529"/>
                    <a:pt x="1092949" y="898538"/>
                    <a:pt x="1182965" y="876034"/>
                  </a:cubicBezTo>
                  <a:cubicBezTo>
                    <a:pt x="1196043" y="872765"/>
                    <a:pt x="1208542" y="867508"/>
                    <a:pt x="1221331" y="863245"/>
                  </a:cubicBezTo>
                  <a:cubicBezTo>
                    <a:pt x="1227725" y="861114"/>
                    <a:pt x="1233866" y="857959"/>
                    <a:pt x="1240514" y="856851"/>
                  </a:cubicBezTo>
                  <a:cubicBezTo>
                    <a:pt x="1293748" y="847978"/>
                    <a:pt x="1266046" y="852289"/>
                    <a:pt x="1323642" y="844062"/>
                  </a:cubicBezTo>
                  <a:cubicBezTo>
                    <a:pt x="1330036" y="841930"/>
                    <a:pt x="1336245" y="839129"/>
                    <a:pt x="1342825" y="837667"/>
                  </a:cubicBezTo>
                  <a:cubicBezTo>
                    <a:pt x="1366529" y="832399"/>
                    <a:pt x="1410228" y="827644"/>
                    <a:pt x="1432347" y="824879"/>
                  </a:cubicBezTo>
                  <a:cubicBezTo>
                    <a:pt x="1438741" y="822747"/>
                    <a:pt x="1444950" y="819946"/>
                    <a:pt x="1451530" y="818484"/>
                  </a:cubicBezTo>
                  <a:cubicBezTo>
                    <a:pt x="1464186" y="815671"/>
                    <a:pt x="1477140" y="814409"/>
                    <a:pt x="1489896" y="812090"/>
                  </a:cubicBezTo>
                  <a:cubicBezTo>
                    <a:pt x="1500589" y="810146"/>
                    <a:pt x="1511278" y="808139"/>
                    <a:pt x="1521868" y="805695"/>
                  </a:cubicBezTo>
                  <a:cubicBezTo>
                    <a:pt x="1538995" y="801743"/>
                    <a:pt x="1556349" y="798466"/>
                    <a:pt x="1573024" y="792907"/>
                  </a:cubicBezTo>
                  <a:cubicBezTo>
                    <a:pt x="1579418" y="790775"/>
                    <a:pt x="1585558" y="787620"/>
                    <a:pt x="1592207" y="786512"/>
                  </a:cubicBezTo>
                  <a:cubicBezTo>
                    <a:pt x="1611245" y="783339"/>
                    <a:pt x="1630649" y="782848"/>
                    <a:pt x="1649756" y="780118"/>
                  </a:cubicBezTo>
                  <a:cubicBezTo>
                    <a:pt x="1704741" y="772263"/>
                    <a:pt x="1661244" y="777245"/>
                    <a:pt x="1700912" y="767329"/>
                  </a:cubicBezTo>
                  <a:cubicBezTo>
                    <a:pt x="1725842" y="761097"/>
                    <a:pt x="1752385" y="758149"/>
                    <a:pt x="1777645" y="754540"/>
                  </a:cubicBezTo>
                  <a:cubicBezTo>
                    <a:pt x="1813500" y="742589"/>
                    <a:pt x="1790295" y="749779"/>
                    <a:pt x="1847983" y="735357"/>
                  </a:cubicBezTo>
                  <a:lnTo>
                    <a:pt x="1873561" y="728963"/>
                  </a:lnTo>
                  <a:cubicBezTo>
                    <a:pt x="1882087" y="726832"/>
                    <a:pt x="1890469" y="724013"/>
                    <a:pt x="1899138" y="722568"/>
                  </a:cubicBezTo>
                  <a:lnTo>
                    <a:pt x="1937505" y="716174"/>
                  </a:lnTo>
                  <a:cubicBezTo>
                    <a:pt x="1973365" y="704219"/>
                    <a:pt x="1950141" y="711416"/>
                    <a:pt x="2007843" y="696991"/>
                  </a:cubicBezTo>
                  <a:cubicBezTo>
                    <a:pt x="2016369" y="694860"/>
                    <a:pt x="2025084" y="693375"/>
                    <a:pt x="2033421" y="690596"/>
                  </a:cubicBezTo>
                  <a:lnTo>
                    <a:pt x="2071787" y="677807"/>
                  </a:lnTo>
                  <a:cubicBezTo>
                    <a:pt x="2071791" y="677806"/>
                    <a:pt x="2110151" y="665020"/>
                    <a:pt x="2110154" y="665018"/>
                  </a:cubicBezTo>
                  <a:cubicBezTo>
                    <a:pt x="2134945" y="648491"/>
                    <a:pt x="2122047" y="654660"/>
                    <a:pt x="2148520" y="645835"/>
                  </a:cubicBezTo>
                  <a:cubicBezTo>
                    <a:pt x="2202764" y="564471"/>
                    <a:pt x="2168812" y="629752"/>
                    <a:pt x="2180492" y="460397"/>
                  </a:cubicBezTo>
                  <a:cubicBezTo>
                    <a:pt x="2182371" y="433153"/>
                    <a:pt x="2187783" y="421194"/>
                    <a:pt x="2193281" y="396453"/>
                  </a:cubicBezTo>
                  <a:cubicBezTo>
                    <a:pt x="2216164" y="293473"/>
                    <a:pt x="2179371" y="453214"/>
                    <a:pt x="2206070" y="319721"/>
                  </a:cubicBezTo>
                  <a:cubicBezTo>
                    <a:pt x="2207392" y="313111"/>
                    <a:pt x="2212329" y="307276"/>
                    <a:pt x="2212464" y="300537"/>
                  </a:cubicBezTo>
                  <a:cubicBezTo>
                    <a:pt x="2214467" y="200378"/>
                    <a:pt x="2212464" y="100179"/>
                    <a:pt x="2212464" y="0"/>
                  </a:cubicBezTo>
                </a:path>
              </a:pathLst>
            </a:custGeom>
            <a:noFill/>
            <a:ln w="12700" cap="flat" cmpd="sng" algn="ctr">
              <a:solidFill>
                <a:srgbClr val="000080"/>
              </a:solidFill>
              <a:prstDash val="sysDash"/>
              <a:round/>
              <a:headEnd type="none" w="sm" len="sm"/>
              <a:tailEnd type="non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Volný tvar 38"/>
            <p:cNvSpPr/>
            <p:nvPr/>
          </p:nvSpPr>
          <p:spPr bwMode="auto">
            <a:xfrm>
              <a:off x="6560660" y="390059"/>
              <a:ext cx="2507845" cy="2231648"/>
            </a:xfrm>
            <a:custGeom>
              <a:avLst/>
              <a:gdLst>
                <a:gd name="connsiteX0" fmla="*/ 0 w 2507845"/>
                <a:gd name="connsiteY0" fmla="*/ 2231648 h 2231648"/>
                <a:gd name="connsiteX1" fmla="*/ 63944 w 2507845"/>
                <a:gd name="connsiteY1" fmla="*/ 2218859 h 2231648"/>
                <a:gd name="connsiteX2" fmla="*/ 166255 w 2507845"/>
                <a:gd name="connsiteY2" fmla="*/ 2206070 h 2231648"/>
                <a:gd name="connsiteX3" fmla="*/ 211016 w 2507845"/>
                <a:gd name="connsiteY3" fmla="*/ 2193281 h 2231648"/>
                <a:gd name="connsiteX4" fmla="*/ 242988 w 2507845"/>
                <a:gd name="connsiteY4" fmla="*/ 2186887 h 2231648"/>
                <a:gd name="connsiteX5" fmla="*/ 287748 w 2507845"/>
                <a:gd name="connsiteY5" fmla="*/ 2174098 h 2231648"/>
                <a:gd name="connsiteX6" fmla="*/ 390059 w 2507845"/>
                <a:gd name="connsiteY6" fmla="*/ 2161309 h 2231648"/>
                <a:gd name="connsiteX7" fmla="*/ 479581 w 2507845"/>
                <a:gd name="connsiteY7" fmla="*/ 2148520 h 2231648"/>
                <a:gd name="connsiteX8" fmla="*/ 517947 w 2507845"/>
                <a:gd name="connsiteY8" fmla="*/ 2142126 h 2231648"/>
                <a:gd name="connsiteX9" fmla="*/ 607469 w 2507845"/>
                <a:gd name="connsiteY9" fmla="*/ 2135732 h 2231648"/>
                <a:gd name="connsiteX10" fmla="*/ 652230 w 2507845"/>
                <a:gd name="connsiteY10" fmla="*/ 2122943 h 2231648"/>
                <a:gd name="connsiteX11" fmla="*/ 684202 w 2507845"/>
                <a:gd name="connsiteY11" fmla="*/ 2116548 h 2231648"/>
                <a:gd name="connsiteX12" fmla="*/ 709779 w 2507845"/>
                <a:gd name="connsiteY12" fmla="*/ 2110154 h 2231648"/>
                <a:gd name="connsiteX13" fmla="*/ 786512 w 2507845"/>
                <a:gd name="connsiteY13" fmla="*/ 2097365 h 2231648"/>
                <a:gd name="connsiteX14" fmla="*/ 837667 w 2507845"/>
                <a:gd name="connsiteY14" fmla="*/ 2084576 h 2231648"/>
                <a:gd name="connsiteX15" fmla="*/ 856850 w 2507845"/>
                <a:gd name="connsiteY15" fmla="*/ 2078182 h 2231648"/>
                <a:gd name="connsiteX16" fmla="*/ 946372 w 2507845"/>
                <a:gd name="connsiteY16" fmla="*/ 2065393 h 2231648"/>
                <a:gd name="connsiteX17" fmla="*/ 1003922 w 2507845"/>
                <a:gd name="connsiteY17" fmla="*/ 2046210 h 2231648"/>
                <a:gd name="connsiteX18" fmla="*/ 1023105 w 2507845"/>
                <a:gd name="connsiteY18" fmla="*/ 2039816 h 2231648"/>
                <a:gd name="connsiteX19" fmla="*/ 1042288 w 2507845"/>
                <a:gd name="connsiteY19" fmla="*/ 2027027 h 2231648"/>
                <a:gd name="connsiteX20" fmla="*/ 1061471 w 2507845"/>
                <a:gd name="connsiteY20" fmla="*/ 2020632 h 2231648"/>
                <a:gd name="connsiteX21" fmla="*/ 1099838 w 2507845"/>
                <a:gd name="connsiteY21" fmla="*/ 1995055 h 2231648"/>
                <a:gd name="connsiteX22" fmla="*/ 1150993 w 2507845"/>
                <a:gd name="connsiteY22" fmla="*/ 1937505 h 2231648"/>
                <a:gd name="connsiteX23" fmla="*/ 1170176 w 2507845"/>
                <a:gd name="connsiteY23" fmla="*/ 1918322 h 2231648"/>
                <a:gd name="connsiteX24" fmla="*/ 1195754 w 2507845"/>
                <a:gd name="connsiteY24" fmla="*/ 1886350 h 2231648"/>
                <a:gd name="connsiteX25" fmla="*/ 1208543 w 2507845"/>
                <a:gd name="connsiteY25" fmla="*/ 1867167 h 2231648"/>
                <a:gd name="connsiteX26" fmla="*/ 1227726 w 2507845"/>
                <a:gd name="connsiteY26" fmla="*/ 1841589 h 2231648"/>
                <a:gd name="connsiteX27" fmla="*/ 1240515 w 2507845"/>
                <a:gd name="connsiteY27" fmla="*/ 1822406 h 2231648"/>
                <a:gd name="connsiteX28" fmla="*/ 1272487 w 2507845"/>
                <a:gd name="connsiteY28" fmla="*/ 1777645 h 2231648"/>
                <a:gd name="connsiteX29" fmla="*/ 1298064 w 2507845"/>
                <a:gd name="connsiteY29" fmla="*/ 1732884 h 2231648"/>
                <a:gd name="connsiteX30" fmla="*/ 1310853 w 2507845"/>
                <a:gd name="connsiteY30" fmla="*/ 1707306 h 2231648"/>
                <a:gd name="connsiteX31" fmla="*/ 1317248 w 2507845"/>
                <a:gd name="connsiteY31" fmla="*/ 1688123 h 2231648"/>
                <a:gd name="connsiteX32" fmla="*/ 1342825 w 2507845"/>
                <a:gd name="connsiteY32" fmla="*/ 1649757 h 2231648"/>
                <a:gd name="connsiteX33" fmla="*/ 1362009 w 2507845"/>
                <a:gd name="connsiteY33" fmla="*/ 1604996 h 2231648"/>
                <a:gd name="connsiteX34" fmla="*/ 1374797 w 2507845"/>
                <a:gd name="connsiteY34" fmla="*/ 1566630 h 2231648"/>
                <a:gd name="connsiteX35" fmla="*/ 1387586 w 2507845"/>
                <a:gd name="connsiteY35" fmla="*/ 1515474 h 2231648"/>
                <a:gd name="connsiteX36" fmla="*/ 1413164 w 2507845"/>
                <a:gd name="connsiteY36" fmla="*/ 1470713 h 2231648"/>
                <a:gd name="connsiteX37" fmla="*/ 1425953 w 2507845"/>
                <a:gd name="connsiteY37" fmla="*/ 1425953 h 2231648"/>
                <a:gd name="connsiteX38" fmla="*/ 1438741 w 2507845"/>
                <a:gd name="connsiteY38" fmla="*/ 1406769 h 2231648"/>
                <a:gd name="connsiteX39" fmla="*/ 1464319 w 2507845"/>
                <a:gd name="connsiteY39" fmla="*/ 1336431 h 2231648"/>
                <a:gd name="connsiteX40" fmla="*/ 1489897 w 2507845"/>
                <a:gd name="connsiteY40" fmla="*/ 1272487 h 2231648"/>
                <a:gd name="connsiteX41" fmla="*/ 1502685 w 2507845"/>
                <a:gd name="connsiteY41" fmla="*/ 1253304 h 2231648"/>
                <a:gd name="connsiteX42" fmla="*/ 1515474 w 2507845"/>
                <a:gd name="connsiteY42" fmla="*/ 1214937 h 2231648"/>
                <a:gd name="connsiteX43" fmla="*/ 1521869 w 2507845"/>
                <a:gd name="connsiteY43" fmla="*/ 1195754 h 2231648"/>
                <a:gd name="connsiteX44" fmla="*/ 1617785 w 2507845"/>
                <a:gd name="connsiteY44" fmla="*/ 1099838 h 2231648"/>
                <a:gd name="connsiteX45" fmla="*/ 1662546 w 2507845"/>
                <a:gd name="connsiteY45" fmla="*/ 1055077 h 2231648"/>
                <a:gd name="connsiteX46" fmla="*/ 1681729 w 2507845"/>
                <a:gd name="connsiteY46" fmla="*/ 1042288 h 2231648"/>
                <a:gd name="connsiteX47" fmla="*/ 1694518 w 2507845"/>
                <a:gd name="connsiteY47" fmla="*/ 1016711 h 2231648"/>
                <a:gd name="connsiteX48" fmla="*/ 1713701 w 2507845"/>
                <a:gd name="connsiteY48" fmla="*/ 997527 h 2231648"/>
                <a:gd name="connsiteX49" fmla="*/ 1726490 w 2507845"/>
                <a:gd name="connsiteY49" fmla="*/ 978344 h 2231648"/>
                <a:gd name="connsiteX50" fmla="*/ 1732884 w 2507845"/>
                <a:gd name="connsiteY50" fmla="*/ 959161 h 2231648"/>
                <a:gd name="connsiteX51" fmla="*/ 1764856 w 2507845"/>
                <a:gd name="connsiteY51" fmla="*/ 920795 h 2231648"/>
                <a:gd name="connsiteX52" fmla="*/ 1790434 w 2507845"/>
                <a:gd name="connsiteY52" fmla="*/ 882428 h 2231648"/>
                <a:gd name="connsiteX53" fmla="*/ 1796828 w 2507845"/>
                <a:gd name="connsiteY53" fmla="*/ 863245 h 2231648"/>
                <a:gd name="connsiteX54" fmla="*/ 1809617 w 2507845"/>
                <a:gd name="connsiteY54" fmla="*/ 837667 h 2231648"/>
                <a:gd name="connsiteX55" fmla="*/ 1816011 w 2507845"/>
                <a:gd name="connsiteY55" fmla="*/ 818484 h 2231648"/>
                <a:gd name="connsiteX56" fmla="*/ 1828800 w 2507845"/>
                <a:gd name="connsiteY56" fmla="*/ 792906 h 2231648"/>
                <a:gd name="connsiteX57" fmla="*/ 1835195 w 2507845"/>
                <a:gd name="connsiteY57" fmla="*/ 773723 h 2231648"/>
                <a:gd name="connsiteX58" fmla="*/ 1847983 w 2507845"/>
                <a:gd name="connsiteY58" fmla="*/ 754540 h 2231648"/>
                <a:gd name="connsiteX59" fmla="*/ 1860772 w 2507845"/>
                <a:gd name="connsiteY59" fmla="*/ 716174 h 2231648"/>
                <a:gd name="connsiteX60" fmla="*/ 1899139 w 2507845"/>
                <a:gd name="connsiteY60" fmla="*/ 658624 h 2231648"/>
                <a:gd name="connsiteX61" fmla="*/ 1911927 w 2507845"/>
                <a:gd name="connsiteY61" fmla="*/ 639441 h 2231648"/>
                <a:gd name="connsiteX62" fmla="*/ 1950294 w 2507845"/>
                <a:gd name="connsiteY62" fmla="*/ 575497 h 2231648"/>
                <a:gd name="connsiteX63" fmla="*/ 1963083 w 2507845"/>
                <a:gd name="connsiteY63" fmla="*/ 556313 h 2231648"/>
                <a:gd name="connsiteX64" fmla="*/ 2027027 w 2507845"/>
                <a:gd name="connsiteY64" fmla="*/ 511553 h 2231648"/>
                <a:gd name="connsiteX65" fmla="*/ 2065393 w 2507845"/>
                <a:gd name="connsiteY65" fmla="*/ 492369 h 2231648"/>
                <a:gd name="connsiteX66" fmla="*/ 2090971 w 2507845"/>
                <a:gd name="connsiteY66" fmla="*/ 466792 h 2231648"/>
                <a:gd name="connsiteX67" fmla="*/ 2135732 w 2507845"/>
                <a:gd name="connsiteY67" fmla="*/ 441214 h 2231648"/>
                <a:gd name="connsiteX68" fmla="*/ 2186887 w 2507845"/>
                <a:gd name="connsiteY68" fmla="*/ 396453 h 2231648"/>
                <a:gd name="connsiteX69" fmla="*/ 2244437 w 2507845"/>
                <a:gd name="connsiteY69" fmla="*/ 364481 h 2231648"/>
                <a:gd name="connsiteX70" fmla="*/ 2301986 w 2507845"/>
                <a:gd name="connsiteY70" fmla="*/ 326115 h 2231648"/>
                <a:gd name="connsiteX71" fmla="*/ 2397902 w 2507845"/>
                <a:gd name="connsiteY71" fmla="*/ 255776 h 2231648"/>
                <a:gd name="connsiteX72" fmla="*/ 2461846 w 2507845"/>
                <a:gd name="connsiteY72" fmla="*/ 223804 h 2231648"/>
                <a:gd name="connsiteX73" fmla="*/ 2500213 w 2507845"/>
                <a:gd name="connsiteY73" fmla="*/ 204621 h 2231648"/>
                <a:gd name="connsiteX74" fmla="*/ 2506607 w 2507845"/>
                <a:gd name="connsiteY74" fmla="*/ 0 h 223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507845" h="2231648">
                  <a:moveTo>
                    <a:pt x="0" y="2231648"/>
                  </a:moveTo>
                  <a:cubicBezTo>
                    <a:pt x="21315" y="2227385"/>
                    <a:pt x="42426" y="2221933"/>
                    <a:pt x="63944" y="2218859"/>
                  </a:cubicBezTo>
                  <a:cubicBezTo>
                    <a:pt x="127812" y="2209734"/>
                    <a:pt x="93725" y="2214128"/>
                    <a:pt x="166255" y="2206070"/>
                  </a:cubicBezTo>
                  <a:cubicBezTo>
                    <a:pt x="187613" y="2198951"/>
                    <a:pt x="186935" y="2198632"/>
                    <a:pt x="211016" y="2193281"/>
                  </a:cubicBezTo>
                  <a:cubicBezTo>
                    <a:pt x="221626" y="2190923"/>
                    <a:pt x="232444" y="2189523"/>
                    <a:pt x="242988" y="2186887"/>
                  </a:cubicBezTo>
                  <a:cubicBezTo>
                    <a:pt x="268819" y="2180429"/>
                    <a:pt x="257834" y="2178585"/>
                    <a:pt x="287748" y="2174098"/>
                  </a:cubicBezTo>
                  <a:cubicBezTo>
                    <a:pt x="321737" y="2169000"/>
                    <a:pt x="356716" y="2169644"/>
                    <a:pt x="390059" y="2161309"/>
                  </a:cubicBezTo>
                  <a:cubicBezTo>
                    <a:pt x="442382" y="2148229"/>
                    <a:pt x="392356" y="2159423"/>
                    <a:pt x="479581" y="2148520"/>
                  </a:cubicBezTo>
                  <a:cubicBezTo>
                    <a:pt x="492446" y="2146912"/>
                    <a:pt x="505046" y="2143416"/>
                    <a:pt x="517947" y="2142126"/>
                  </a:cubicBezTo>
                  <a:cubicBezTo>
                    <a:pt x="547715" y="2139149"/>
                    <a:pt x="577628" y="2137863"/>
                    <a:pt x="607469" y="2135732"/>
                  </a:cubicBezTo>
                  <a:cubicBezTo>
                    <a:pt x="628838" y="2128608"/>
                    <a:pt x="628134" y="2128298"/>
                    <a:pt x="652230" y="2122943"/>
                  </a:cubicBezTo>
                  <a:cubicBezTo>
                    <a:pt x="662840" y="2120585"/>
                    <a:pt x="673592" y="2118906"/>
                    <a:pt x="684202" y="2116548"/>
                  </a:cubicBezTo>
                  <a:cubicBezTo>
                    <a:pt x="692781" y="2114642"/>
                    <a:pt x="701141" y="2111774"/>
                    <a:pt x="709779" y="2110154"/>
                  </a:cubicBezTo>
                  <a:cubicBezTo>
                    <a:pt x="735265" y="2105375"/>
                    <a:pt x="761912" y="2105565"/>
                    <a:pt x="786512" y="2097365"/>
                  </a:cubicBezTo>
                  <a:cubicBezTo>
                    <a:pt x="830362" y="2082749"/>
                    <a:pt x="775937" y="2100009"/>
                    <a:pt x="837667" y="2084576"/>
                  </a:cubicBezTo>
                  <a:cubicBezTo>
                    <a:pt x="844206" y="2082941"/>
                    <a:pt x="850212" y="2079353"/>
                    <a:pt x="856850" y="2078182"/>
                  </a:cubicBezTo>
                  <a:cubicBezTo>
                    <a:pt x="886535" y="2072944"/>
                    <a:pt x="946372" y="2065393"/>
                    <a:pt x="946372" y="2065393"/>
                  </a:cubicBezTo>
                  <a:lnTo>
                    <a:pt x="1003922" y="2046210"/>
                  </a:lnTo>
                  <a:lnTo>
                    <a:pt x="1023105" y="2039816"/>
                  </a:lnTo>
                  <a:cubicBezTo>
                    <a:pt x="1029499" y="2035553"/>
                    <a:pt x="1035414" y="2030464"/>
                    <a:pt x="1042288" y="2027027"/>
                  </a:cubicBezTo>
                  <a:cubicBezTo>
                    <a:pt x="1048317" y="2024013"/>
                    <a:pt x="1055579" y="2023905"/>
                    <a:pt x="1061471" y="2020632"/>
                  </a:cubicBezTo>
                  <a:cubicBezTo>
                    <a:pt x="1074907" y="2013168"/>
                    <a:pt x="1099838" y="1995055"/>
                    <a:pt x="1099838" y="1995055"/>
                  </a:cubicBezTo>
                  <a:cubicBezTo>
                    <a:pt x="1122659" y="1960822"/>
                    <a:pt x="1107193" y="1981305"/>
                    <a:pt x="1150993" y="1937505"/>
                  </a:cubicBezTo>
                  <a:lnTo>
                    <a:pt x="1170176" y="1918322"/>
                  </a:lnTo>
                  <a:cubicBezTo>
                    <a:pt x="1182626" y="1880977"/>
                    <a:pt x="1166830" y="1915274"/>
                    <a:pt x="1195754" y="1886350"/>
                  </a:cubicBezTo>
                  <a:cubicBezTo>
                    <a:pt x="1201188" y="1880916"/>
                    <a:pt x="1204076" y="1873421"/>
                    <a:pt x="1208543" y="1867167"/>
                  </a:cubicBezTo>
                  <a:cubicBezTo>
                    <a:pt x="1214737" y="1858495"/>
                    <a:pt x="1221532" y="1850261"/>
                    <a:pt x="1227726" y="1841589"/>
                  </a:cubicBezTo>
                  <a:cubicBezTo>
                    <a:pt x="1232193" y="1835335"/>
                    <a:pt x="1236048" y="1828660"/>
                    <a:pt x="1240515" y="1822406"/>
                  </a:cubicBezTo>
                  <a:cubicBezTo>
                    <a:pt x="1280172" y="1766886"/>
                    <a:pt x="1242347" y="1822853"/>
                    <a:pt x="1272487" y="1777645"/>
                  </a:cubicBezTo>
                  <a:cubicBezTo>
                    <a:pt x="1285049" y="1739958"/>
                    <a:pt x="1270413" y="1777126"/>
                    <a:pt x="1298064" y="1732884"/>
                  </a:cubicBezTo>
                  <a:cubicBezTo>
                    <a:pt x="1303116" y="1724801"/>
                    <a:pt x="1307098" y="1716068"/>
                    <a:pt x="1310853" y="1707306"/>
                  </a:cubicBezTo>
                  <a:cubicBezTo>
                    <a:pt x="1313508" y="1701111"/>
                    <a:pt x="1313975" y="1694015"/>
                    <a:pt x="1317248" y="1688123"/>
                  </a:cubicBezTo>
                  <a:cubicBezTo>
                    <a:pt x="1324712" y="1674687"/>
                    <a:pt x="1342825" y="1649757"/>
                    <a:pt x="1342825" y="1649757"/>
                  </a:cubicBezTo>
                  <a:cubicBezTo>
                    <a:pt x="1359744" y="1582088"/>
                    <a:pt x="1336772" y="1661779"/>
                    <a:pt x="1362009" y="1604996"/>
                  </a:cubicBezTo>
                  <a:cubicBezTo>
                    <a:pt x="1367484" y="1592677"/>
                    <a:pt x="1371528" y="1579708"/>
                    <a:pt x="1374797" y="1566630"/>
                  </a:cubicBezTo>
                  <a:cubicBezTo>
                    <a:pt x="1379060" y="1549578"/>
                    <a:pt x="1377836" y="1530099"/>
                    <a:pt x="1387586" y="1515474"/>
                  </a:cubicBezTo>
                  <a:cubicBezTo>
                    <a:pt x="1405663" y="1488360"/>
                    <a:pt x="1396938" y="1503165"/>
                    <a:pt x="1413164" y="1470713"/>
                  </a:cubicBezTo>
                  <a:cubicBezTo>
                    <a:pt x="1415214" y="1462511"/>
                    <a:pt x="1421364" y="1435131"/>
                    <a:pt x="1425953" y="1425953"/>
                  </a:cubicBezTo>
                  <a:cubicBezTo>
                    <a:pt x="1429390" y="1419079"/>
                    <a:pt x="1434478" y="1413164"/>
                    <a:pt x="1438741" y="1406769"/>
                  </a:cubicBezTo>
                  <a:cubicBezTo>
                    <a:pt x="1453394" y="1348158"/>
                    <a:pt x="1441780" y="1370238"/>
                    <a:pt x="1464319" y="1336431"/>
                  </a:cubicBezTo>
                  <a:cubicBezTo>
                    <a:pt x="1472890" y="1302145"/>
                    <a:pt x="1468883" y="1310312"/>
                    <a:pt x="1489897" y="1272487"/>
                  </a:cubicBezTo>
                  <a:cubicBezTo>
                    <a:pt x="1493629" y="1265769"/>
                    <a:pt x="1499564" y="1260327"/>
                    <a:pt x="1502685" y="1253304"/>
                  </a:cubicBezTo>
                  <a:cubicBezTo>
                    <a:pt x="1508160" y="1240985"/>
                    <a:pt x="1511211" y="1227726"/>
                    <a:pt x="1515474" y="1214937"/>
                  </a:cubicBezTo>
                  <a:cubicBezTo>
                    <a:pt x="1517606" y="1208543"/>
                    <a:pt x="1517103" y="1200520"/>
                    <a:pt x="1521869" y="1195754"/>
                  </a:cubicBezTo>
                  <a:lnTo>
                    <a:pt x="1617785" y="1099838"/>
                  </a:lnTo>
                  <a:lnTo>
                    <a:pt x="1662546" y="1055077"/>
                  </a:lnTo>
                  <a:lnTo>
                    <a:pt x="1681729" y="1042288"/>
                  </a:lnTo>
                  <a:cubicBezTo>
                    <a:pt x="1685992" y="1033762"/>
                    <a:pt x="1688978" y="1024468"/>
                    <a:pt x="1694518" y="1016711"/>
                  </a:cubicBezTo>
                  <a:cubicBezTo>
                    <a:pt x="1699774" y="1009352"/>
                    <a:pt x="1707912" y="1004474"/>
                    <a:pt x="1713701" y="997527"/>
                  </a:cubicBezTo>
                  <a:cubicBezTo>
                    <a:pt x="1718621" y="991623"/>
                    <a:pt x="1722227" y="984738"/>
                    <a:pt x="1726490" y="978344"/>
                  </a:cubicBezTo>
                  <a:cubicBezTo>
                    <a:pt x="1728621" y="971950"/>
                    <a:pt x="1729870" y="965190"/>
                    <a:pt x="1732884" y="959161"/>
                  </a:cubicBezTo>
                  <a:cubicBezTo>
                    <a:pt x="1741786" y="941357"/>
                    <a:pt x="1750715" y="934936"/>
                    <a:pt x="1764856" y="920795"/>
                  </a:cubicBezTo>
                  <a:cubicBezTo>
                    <a:pt x="1780059" y="875182"/>
                    <a:pt x="1758502" y="930325"/>
                    <a:pt x="1790434" y="882428"/>
                  </a:cubicBezTo>
                  <a:cubicBezTo>
                    <a:pt x="1794173" y="876820"/>
                    <a:pt x="1794173" y="869440"/>
                    <a:pt x="1796828" y="863245"/>
                  </a:cubicBezTo>
                  <a:cubicBezTo>
                    <a:pt x="1800583" y="854483"/>
                    <a:pt x="1805862" y="846429"/>
                    <a:pt x="1809617" y="837667"/>
                  </a:cubicBezTo>
                  <a:cubicBezTo>
                    <a:pt x="1812272" y="831472"/>
                    <a:pt x="1813356" y="824679"/>
                    <a:pt x="1816011" y="818484"/>
                  </a:cubicBezTo>
                  <a:cubicBezTo>
                    <a:pt x="1819766" y="809722"/>
                    <a:pt x="1825045" y="801668"/>
                    <a:pt x="1828800" y="792906"/>
                  </a:cubicBezTo>
                  <a:cubicBezTo>
                    <a:pt x="1831455" y="786711"/>
                    <a:pt x="1832181" y="779752"/>
                    <a:pt x="1835195" y="773723"/>
                  </a:cubicBezTo>
                  <a:cubicBezTo>
                    <a:pt x="1838632" y="766849"/>
                    <a:pt x="1844862" y="761563"/>
                    <a:pt x="1847983" y="754540"/>
                  </a:cubicBezTo>
                  <a:cubicBezTo>
                    <a:pt x="1853458" y="742221"/>
                    <a:pt x="1853294" y="727390"/>
                    <a:pt x="1860772" y="716174"/>
                  </a:cubicBezTo>
                  <a:lnTo>
                    <a:pt x="1899139" y="658624"/>
                  </a:lnTo>
                  <a:cubicBezTo>
                    <a:pt x="1903402" y="652230"/>
                    <a:pt x="1908490" y="646315"/>
                    <a:pt x="1911927" y="639441"/>
                  </a:cubicBezTo>
                  <a:cubicBezTo>
                    <a:pt x="1931591" y="600113"/>
                    <a:pt x="1919427" y="621798"/>
                    <a:pt x="1950294" y="575497"/>
                  </a:cubicBezTo>
                  <a:cubicBezTo>
                    <a:pt x="1954557" y="569102"/>
                    <a:pt x="1956935" y="560924"/>
                    <a:pt x="1963083" y="556313"/>
                  </a:cubicBezTo>
                  <a:cubicBezTo>
                    <a:pt x="1974759" y="547556"/>
                    <a:pt x="2017575" y="514704"/>
                    <a:pt x="2027027" y="511553"/>
                  </a:cubicBezTo>
                  <a:cubicBezTo>
                    <a:pt x="2045594" y="505363"/>
                    <a:pt x="2049616" y="505892"/>
                    <a:pt x="2065393" y="492369"/>
                  </a:cubicBezTo>
                  <a:cubicBezTo>
                    <a:pt x="2074548" y="484522"/>
                    <a:pt x="2081816" y="474639"/>
                    <a:pt x="2090971" y="466792"/>
                  </a:cubicBezTo>
                  <a:cubicBezTo>
                    <a:pt x="2130939" y="432534"/>
                    <a:pt x="2087337" y="477511"/>
                    <a:pt x="2135732" y="441214"/>
                  </a:cubicBezTo>
                  <a:cubicBezTo>
                    <a:pt x="2153858" y="427619"/>
                    <a:pt x="2168376" y="409519"/>
                    <a:pt x="2186887" y="396453"/>
                  </a:cubicBezTo>
                  <a:cubicBezTo>
                    <a:pt x="2204815" y="383798"/>
                    <a:pt x="2225712" y="375924"/>
                    <a:pt x="2244437" y="364481"/>
                  </a:cubicBezTo>
                  <a:cubicBezTo>
                    <a:pt x="2264110" y="352459"/>
                    <a:pt x="2283296" y="339614"/>
                    <a:pt x="2301986" y="326115"/>
                  </a:cubicBezTo>
                  <a:cubicBezTo>
                    <a:pt x="2319605" y="313390"/>
                    <a:pt x="2372243" y="268606"/>
                    <a:pt x="2397902" y="255776"/>
                  </a:cubicBezTo>
                  <a:cubicBezTo>
                    <a:pt x="2419217" y="245119"/>
                    <a:pt x="2442017" y="237022"/>
                    <a:pt x="2461846" y="223804"/>
                  </a:cubicBezTo>
                  <a:cubicBezTo>
                    <a:pt x="2486638" y="207277"/>
                    <a:pt x="2473739" y="213446"/>
                    <a:pt x="2500213" y="204621"/>
                  </a:cubicBezTo>
                  <a:cubicBezTo>
                    <a:pt x="2512020" y="98347"/>
                    <a:pt x="2506607" y="166372"/>
                    <a:pt x="2506607" y="0"/>
                  </a:cubicBezTo>
                </a:path>
              </a:pathLst>
            </a:custGeom>
            <a:noFill/>
            <a:ln w="12700" cap="flat" cmpd="sng" algn="ctr">
              <a:solidFill>
                <a:srgbClr val="000080"/>
              </a:solidFill>
              <a:prstDash val="sysDash"/>
              <a:round/>
              <a:headEnd type="none" w="sm" len="sm"/>
              <a:tailEnd type="non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5908395" y="4138690"/>
            <a:ext cx="289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 err="1">
                <a:latin typeface="Trebuchet MS" pitchFamily="34" charset="0"/>
              </a:rPr>
              <a:t>Principal</a:t>
            </a:r>
            <a:r>
              <a:rPr lang="cs-CZ" sz="2000" b="0" dirty="0">
                <a:latin typeface="Trebuchet MS" pitchFamily="34" charset="0"/>
              </a:rPr>
              <a:t> </a:t>
            </a:r>
            <a:r>
              <a:rPr lang="cs-CZ" sz="2000" b="0" dirty="0" err="1">
                <a:latin typeface="Trebuchet MS" pitchFamily="34" charset="0"/>
              </a:rPr>
              <a:t>decay</a:t>
            </a:r>
            <a:r>
              <a:rPr lang="cs-CZ" sz="2000" b="0" dirty="0">
                <a:latin typeface="Trebuchet MS" pitchFamily="34" charset="0"/>
              </a:rPr>
              <a:t> </a:t>
            </a:r>
            <a:r>
              <a:rPr lang="cs-CZ" sz="2000" b="0" dirty="0" err="1">
                <a:latin typeface="Trebuchet MS" pitchFamily="34" charset="0"/>
              </a:rPr>
              <a:t>channel</a:t>
            </a:r>
            <a:endParaRPr lang="cs-CZ" sz="2000" b="0" dirty="0">
              <a:latin typeface="Trebuchet MS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697195" y="5517003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>
                <a:solidFill>
                  <a:srgbClr val="0000B4"/>
                </a:solidFill>
                <a:latin typeface="Trebuchet MS" pitchFamily="34" charset="0"/>
              </a:rPr>
              <a:t>neutron drip line</a:t>
            </a:r>
          </a:p>
        </p:txBody>
      </p:sp>
      <p:sp>
        <p:nvSpPr>
          <p:cNvPr id="42" name="Volný tvar 41"/>
          <p:cNvSpPr/>
          <p:nvPr/>
        </p:nvSpPr>
        <p:spPr bwMode="auto">
          <a:xfrm>
            <a:off x="594680" y="741708"/>
            <a:ext cx="8031373" cy="5051580"/>
          </a:xfrm>
          <a:custGeom>
            <a:avLst/>
            <a:gdLst>
              <a:gd name="connsiteX0" fmla="*/ 0 w 8031373"/>
              <a:gd name="connsiteY0" fmla="*/ 5051580 h 5051580"/>
              <a:gd name="connsiteX1" fmla="*/ 31972 w 8031373"/>
              <a:gd name="connsiteY1" fmla="*/ 5019608 h 5051580"/>
              <a:gd name="connsiteX2" fmla="*/ 38366 w 8031373"/>
              <a:gd name="connsiteY2" fmla="*/ 5000425 h 5051580"/>
              <a:gd name="connsiteX3" fmla="*/ 57549 w 8031373"/>
              <a:gd name="connsiteY3" fmla="*/ 4987636 h 5051580"/>
              <a:gd name="connsiteX4" fmla="*/ 76733 w 8031373"/>
              <a:gd name="connsiteY4" fmla="*/ 4968453 h 5051580"/>
              <a:gd name="connsiteX5" fmla="*/ 89521 w 8031373"/>
              <a:gd name="connsiteY5" fmla="*/ 4949270 h 5051580"/>
              <a:gd name="connsiteX6" fmla="*/ 115099 w 8031373"/>
              <a:gd name="connsiteY6" fmla="*/ 4930087 h 5051580"/>
              <a:gd name="connsiteX7" fmla="*/ 153465 w 8031373"/>
              <a:gd name="connsiteY7" fmla="*/ 4891720 h 5051580"/>
              <a:gd name="connsiteX8" fmla="*/ 166254 w 8031373"/>
              <a:gd name="connsiteY8" fmla="*/ 4872537 h 5051580"/>
              <a:gd name="connsiteX9" fmla="*/ 204621 w 8031373"/>
              <a:gd name="connsiteY9" fmla="*/ 4834171 h 5051580"/>
              <a:gd name="connsiteX10" fmla="*/ 236593 w 8031373"/>
              <a:gd name="connsiteY10" fmla="*/ 4795804 h 5051580"/>
              <a:gd name="connsiteX11" fmla="*/ 255776 w 8031373"/>
              <a:gd name="connsiteY11" fmla="*/ 4770227 h 5051580"/>
              <a:gd name="connsiteX12" fmla="*/ 294142 w 8031373"/>
              <a:gd name="connsiteY12" fmla="*/ 4738255 h 5051580"/>
              <a:gd name="connsiteX13" fmla="*/ 313326 w 8031373"/>
              <a:gd name="connsiteY13" fmla="*/ 4699888 h 5051580"/>
              <a:gd name="connsiteX14" fmla="*/ 332509 w 8031373"/>
              <a:gd name="connsiteY14" fmla="*/ 4687099 h 5051580"/>
              <a:gd name="connsiteX15" fmla="*/ 358086 w 8031373"/>
              <a:gd name="connsiteY15" fmla="*/ 4648733 h 5051580"/>
              <a:gd name="connsiteX16" fmla="*/ 370875 w 8031373"/>
              <a:gd name="connsiteY16" fmla="*/ 4629550 h 5051580"/>
              <a:gd name="connsiteX17" fmla="*/ 390058 w 8031373"/>
              <a:gd name="connsiteY17" fmla="*/ 4616761 h 5051580"/>
              <a:gd name="connsiteX18" fmla="*/ 422030 w 8031373"/>
              <a:gd name="connsiteY18" fmla="*/ 4584789 h 5051580"/>
              <a:gd name="connsiteX19" fmla="*/ 454003 w 8031373"/>
              <a:gd name="connsiteY19" fmla="*/ 4546422 h 5051580"/>
              <a:gd name="connsiteX20" fmla="*/ 492369 w 8031373"/>
              <a:gd name="connsiteY20" fmla="*/ 4508056 h 5051580"/>
              <a:gd name="connsiteX21" fmla="*/ 537130 w 8031373"/>
              <a:gd name="connsiteY21" fmla="*/ 4450506 h 5051580"/>
              <a:gd name="connsiteX22" fmla="*/ 549919 w 8031373"/>
              <a:gd name="connsiteY22" fmla="*/ 4431323 h 5051580"/>
              <a:gd name="connsiteX23" fmla="*/ 588285 w 8031373"/>
              <a:gd name="connsiteY23" fmla="*/ 4399351 h 5051580"/>
              <a:gd name="connsiteX24" fmla="*/ 639440 w 8031373"/>
              <a:gd name="connsiteY24" fmla="*/ 4354590 h 5051580"/>
              <a:gd name="connsiteX25" fmla="*/ 677807 w 8031373"/>
              <a:gd name="connsiteY25" fmla="*/ 4322618 h 5051580"/>
              <a:gd name="connsiteX26" fmla="*/ 696990 w 8031373"/>
              <a:gd name="connsiteY26" fmla="*/ 4297041 h 5051580"/>
              <a:gd name="connsiteX27" fmla="*/ 735356 w 8031373"/>
              <a:gd name="connsiteY27" fmla="*/ 4277857 h 5051580"/>
              <a:gd name="connsiteX28" fmla="*/ 754540 w 8031373"/>
              <a:gd name="connsiteY28" fmla="*/ 4258674 h 5051580"/>
              <a:gd name="connsiteX29" fmla="*/ 792906 w 8031373"/>
              <a:gd name="connsiteY29" fmla="*/ 4233097 h 5051580"/>
              <a:gd name="connsiteX30" fmla="*/ 812089 w 8031373"/>
              <a:gd name="connsiteY30" fmla="*/ 4213913 h 5051580"/>
              <a:gd name="connsiteX31" fmla="*/ 850456 w 8031373"/>
              <a:gd name="connsiteY31" fmla="*/ 4188336 h 5051580"/>
              <a:gd name="connsiteX32" fmla="*/ 888822 w 8031373"/>
              <a:gd name="connsiteY32" fmla="*/ 4162758 h 5051580"/>
              <a:gd name="connsiteX33" fmla="*/ 908005 w 8031373"/>
              <a:gd name="connsiteY33" fmla="*/ 4143575 h 5051580"/>
              <a:gd name="connsiteX34" fmla="*/ 927189 w 8031373"/>
              <a:gd name="connsiteY34" fmla="*/ 4130786 h 5051580"/>
              <a:gd name="connsiteX35" fmla="*/ 971949 w 8031373"/>
              <a:gd name="connsiteY35" fmla="*/ 4098814 h 5051580"/>
              <a:gd name="connsiteX36" fmla="*/ 984738 w 8031373"/>
              <a:gd name="connsiteY36" fmla="*/ 4079631 h 5051580"/>
              <a:gd name="connsiteX37" fmla="*/ 1003921 w 8031373"/>
              <a:gd name="connsiteY37" fmla="*/ 4073236 h 5051580"/>
              <a:gd name="connsiteX38" fmla="*/ 1029499 w 8031373"/>
              <a:gd name="connsiteY38" fmla="*/ 4047659 h 5051580"/>
              <a:gd name="connsiteX39" fmla="*/ 1055077 w 8031373"/>
              <a:gd name="connsiteY39" fmla="*/ 4022081 h 5051580"/>
              <a:gd name="connsiteX40" fmla="*/ 1067865 w 8031373"/>
              <a:gd name="connsiteY40" fmla="*/ 4002898 h 5051580"/>
              <a:gd name="connsiteX41" fmla="*/ 1106232 w 8031373"/>
              <a:gd name="connsiteY41" fmla="*/ 3977320 h 5051580"/>
              <a:gd name="connsiteX42" fmla="*/ 1125415 w 8031373"/>
              <a:gd name="connsiteY42" fmla="*/ 3964532 h 5051580"/>
              <a:gd name="connsiteX43" fmla="*/ 1163782 w 8031373"/>
              <a:gd name="connsiteY43" fmla="*/ 3926165 h 5051580"/>
              <a:gd name="connsiteX44" fmla="*/ 1182965 w 8031373"/>
              <a:gd name="connsiteY44" fmla="*/ 3906982 h 5051580"/>
              <a:gd name="connsiteX45" fmla="*/ 1202148 w 8031373"/>
              <a:gd name="connsiteY45" fmla="*/ 3894193 h 5051580"/>
              <a:gd name="connsiteX46" fmla="*/ 1240514 w 8031373"/>
              <a:gd name="connsiteY46" fmla="*/ 3855827 h 5051580"/>
              <a:gd name="connsiteX47" fmla="*/ 1259698 w 8031373"/>
              <a:gd name="connsiteY47" fmla="*/ 3843038 h 5051580"/>
              <a:gd name="connsiteX48" fmla="*/ 1317247 w 8031373"/>
              <a:gd name="connsiteY48" fmla="*/ 3798277 h 5051580"/>
              <a:gd name="connsiteX49" fmla="*/ 1374797 w 8031373"/>
              <a:gd name="connsiteY49" fmla="*/ 3753516 h 5051580"/>
              <a:gd name="connsiteX50" fmla="*/ 1387586 w 8031373"/>
              <a:gd name="connsiteY50" fmla="*/ 3734333 h 5051580"/>
              <a:gd name="connsiteX51" fmla="*/ 1425952 w 8031373"/>
              <a:gd name="connsiteY51" fmla="*/ 3708755 h 5051580"/>
              <a:gd name="connsiteX52" fmla="*/ 1457924 w 8031373"/>
              <a:gd name="connsiteY52" fmla="*/ 3683178 h 5051580"/>
              <a:gd name="connsiteX53" fmla="*/ 1477107 w 8031373"/>
              <a:gd name="connsiteY53" fmla="*/ 3663994 h 5051580"/>
              <a:gd name="connsiteX54" fmla="*/ 1502685 w 8031373"/>
              <a:gd name="connsiteY54" fmla="*/ 3651206 h 5051580"/>
              <a:gd name="connsiteX55" fmla="*/ 1515474 w 8031373"/>
              <a:gd name="connsiteY55" fmla="*/ 3632022 h 5051580"/>
              <a:gd name="connsiteX56" fmla="*/ 1534657 w 8031373"/>
              <a:gd name="connsiteY56" fmla="*/ 3625628 h 5051580"/>
              <a:gd name="connsiteX57" fmla="*/ 1573023 w 8031373"/>
              <a:gd name="connsiteY57" fmla="*/ 3600050 h 5051580"/>
              <a:gd name="connsiteX58" fmla="*/ 1573023 w 8031373"/>
              <a:gd name="connsiteY58" fmla="*/ 3600050 h 5051580"/>
              <a:gd name="connsiteX59" fmla="*/ 1611390 w 8031373"/>
              <a:gd name="connsiteY59" fmla="*/ 3574473 h 5051580"/>
              <a:gd name="connsiteX60" fmla="*/ 1649756 w 8031373"/>
              <a:gd name="connsiteY60" fmla="*/ 3536106 h 5051580"/>
              <a:gd name="connsiteX61" fmla="*/ 1662545 w 8031373"/>
              <a:gd name="connsiteY61" fmla="*/ 3516923 h 5051580"/>
              <a:gd name="connsiteX62" fmla="*/ 1688123 w 8031373"/>
              <a:gd name="connsiteY62" fmla="*/ 3504134 h 5051580"/>
              <a:gd name="connsiteX63" fmla="*/ 1707306 w 8031373"/>
              <a:gd name="connsiteY63" fmla="*/ 3491346 h 5051580"/>
              <a:gd name="connsiteX64" fmla="*/ 1758461 w 8031373"/>
              <a:gd name="connsiteY64" fmla="*/ 3446585 h 5051580"/>
              <a:gd name="connsiteX65" fmla="*/ 1796828 w 8031373"/>
              <a:gd name="connsiteY65" fmla="*/ 3414613 h 5051580"/>
              <a:gd name="connsiteX66" fmla="*/ 1835194 w 8031373"/>
              <a:gd name="connsiteY66" fmla="*/ 3389035 h 5051580"/>
              <a:gd name="connsiteX67" fmla="*/ 1873561 w 8031373"/>
              <a:gd name="connsiteY67" fmla="*/ 3363457 h 5051580"/>
              <a:gd name="connsiteX68" fmla="*/ 1911927 w 8031373"/>
              <a:gd name="connsiteY68" fmla="*/ 3337880 h 5051580"/>
              <a:gd name="connsiteX69" fmla="*/ 1931110 w 8031373"/>
              <a:gd name="connsiteY69" fmla="*/ 3318697 h 5051580"/>
              <a:gd name="connsiteX70" fmla="*/ 1969477 w 8031373"/>
              <a:gd name="connsiteY70" fmla="*/ 3293119 h 5051580"/>
              <a:gd name="connsiteX71" fmla="*/ 1988660 w 8031373"/>
              <a:gd name="connsiteY71" fmla="*/ 3273936 h 5051580"/>
              <a:gd name="connsiteX72" fmla="*/ 2027026 w 8031373"/>
              <a:gd name="connsiteY72" fmla="*/ 3248358 h 5051580"/>
              <a:gd name="connsiteX73" fmla="*/ 2065393 w 8031373"/>
              <a:gd name="connsiteY73" fmla="*/ 3209992 h 5051580"/>
              <a:gd name="connsiteX74" fmla="*/ 2103759 w 8031373"/>
              <a:gd name="connsiteY74" fmla="*/ 3184414 h 5051580"/>
              <a:gd name="connsiteX75" fmla="*/ 2148520 w 8031373"/>
              <a:gd name="connsiteY75" fmla="*/ 3139653 h 5051580"/>
              <a:gd name="connsiteX76" fmla="*/ 2186886 w 8031373"/>
              <a:gd name="connsiteY76" fmla="*/ 3101287 h 5051580"/>
              <a:gd name="connsiteX77" fmla="*/ 2225253 w 8031373"/>
              <a:gd name="connsiteY77" fmla="*/ 3075709 h 5051580"/>
              <a:gd name="connsiteX78" fmla="*/ 2244436 w 8031373"/>
              <a:gd name="connsiteY78" fmla="*/ 3062920 h 5051580"/>
              <a:gd name="connsiteX79" fmla="*/ 2282803 w 8031373"/>
              <a:gd name="connsiteY79" fmla="*/ 3030948 h 5051580"/>
              <a:gd name="connsiteX80" fmla="*/ 2314775 w 8031373"/>
              <a:gd name="connsiteY80" fmla="*/ 2998976 h 5051580"/>
              <a:gd name="connsiteX81" fmla="*/ 2359535 w 8031373"/>
              <a:gd name="connsiteY81" fmla="*/ 2973399 h 5051580"/>
              <a:gd name="connsiteX82" fmla="*/ 2397902 w 8031373"/>
              <a:gd name="connsiteY82" fmla="*/ 2935032 h 5051580"/>
              <a:gd name="connsiteX83" fmla="*/ 2417085 w 8031373"/>
              <a:gd name="connsiteY83" fmla="*/ 2915849 h 5051580"/>
              <a:gd name="connsiteX84" fmla="*/ 2436268 w 8031373"/>
              <a:gd name="connsiteY84" fmla="*/ 2896666 h 5051580"/>
              <a:gd name="connsiteX85" fmla="*/ 2455451 w 8031373"/>
              <a:gd name="connsiteY85" fmla="*/ 2883877 h 5051580"/>
              <a:gd name="connsiteX86" fmla="*/ 2487423 w 8031373"/>
              <a:gd name="connsiteY86" fmla="*/ 2851905 h 5051580"/>
              <a:gd name="connsiteX87" fmla="*/ 2519396 w 8031373"/>
              <a:gd name="connsiteY87" fmla="*/ 2813539 h 5051580"/>
              <a:gd name="connsiteX88" fmla="*/ 2557762 w 8031373"/>
              <a:gd name="connsiteY88" fmla="*/ 2787961 h 5051580"/>
              <a:gd name="connsiteX89" fmla="*/ 2589734 w 8031373"/>
              <a:gd name="connsiteY89" fmla="*/ 2762383 h 5051580"/>
              <a:gd name="connsiteX90" fmla="*/ 2608917 w 8031373"/>
              <a:gd name="connsiteY90" fmla="*/ 2743200 h 5051580"/>
              <a:gd name="connsiteX91" fmla="*/ 2666467 w 8031373"/>
              <a:gd name="connsiteY91" fmla="*/ 2711228 h 5051580"/>
              <a:gd name="connsiteX92" fmla="*/ 2685650 w 8031373"/>
              <a:gd name="connsiteY92" fmla="*/ 2692045 h 5051580"/>
              <a:gd name="connsiteX93" fmla="*/ 2704833 w 8031373"/>
              <a:gd name="connsiteY93" fmla="*/ 2685650 h 5051580"/>
              <a:gd name="connsiteX94" fmla="*/ 2743200 w 8031373"/>
              <a:gd name="connsiteY94" fmla="*/ 2660073 h 5051580"/>
              <a:gd name="connsiteX95" fmla="*/ 2800749 w 8031373"/>
              <a:gd name="connsiteY95" fmla="*/ 2615312 h 5051580"/>
              <a:gd name="connsiteX96" fmla="*/ 2819933 w 8031373"/>
              <a:gd name="connsiteY96" fmla="*/ 2608918 h 5051580"/>
              <a:gd name="connsiteX97" fmla="*/ 2832721 w 8031373"/>
              <a:gd name="connsiteY97" fmla="*/ 2589734 h 5051580"/>
              <a:gd name="connsiteX98" fmla="*/ 2871088 w 8031373"/>
              <a:gd name="connsiteY98" fmla="*/ 2576946 h 5051580"/>
              <a:gd name="connsiteX99" fmla="*/ 2909454 w 8031373"/>
              <a:gd name="connsiteY99" fmla="*/ 2551368 h 5051580"/>
              <a:gd name="connsiteX100" fmla="*/ 2947821 w 8031373"/>
              <a:gd name="connsiteY100" fmla="*/ 2532185 h 5051580"/>
              <a:gd name="connsiteX101" fmla="*/ 2992582 w 8031373"/>
              <a:gd name="connsiteY101" fmla="*/ 2500213 h 5051580"/>
              <a:gd name="connsiteX102" fmla="*/ 3030948 w 8031373"/>
              <a:gd name="connsiteY102" fmla="*/ 2474635 h 5051580"/>
              <a:gd name="connsiteX103" fmla="*/ 3050131 w 8031373"/>
              <a:gd name="connsiteY103" fmla="*/ 2461846 h 5051580"/>
              <a:gd name="connsiteX104" fmla="*/ 3069314 w 8031373"/>
              <a:gd name="connsiteY104" fmla="*/ 2455452 h 5051580"/>
              <a:gd name="connsiteX105" fmla="*/ 3088498 w 8031373"/>
              <a:gd name="connsiteY105" fmla="*/ 2442663 h 5051580"/>
              <a:gd name="connsiteX106" fmla="*/ 3107681 w 8031373"/>
              <a:gd name="connsiteY106" fmla="*/ 2423480 h 5051580"/>
              <a:gd name="connsiteX107" fmla="*/ 3133258 w 8031373"/>
              <a:gd name="connsiteY107" fmla="*/ 2410691 h 5051580"/>
              <a:gd name="connsiteX108" fmla="*/ 3171625 w 8031373"/>
              <a:gd name="connsiteY108" fmla="*/ 2385113 h 5051580"/>
              <a:gd name="connsiteX109" fmla="*/ 3190808 w 8031373"/>
              <a:gd name="connsiteY109" fmla="*/ 2372325 h 5051580"/>
              <a:gd name="connsiteX110" fmla="*/ 3209991 w 8031373"/>
              <a:gd name="connsiteY110" fmla="*/ 2365930 h 5051580"/>
              <a:gd name="connsiteX111" fmla="*/ 3248358 w 8031373"/>
              <a:gd name="connsiteY111" fmla="*/ 2346747 h 5051580"/>
              <a:gd name="connsiteX112" fmla="*/ 3286724 w 8031373"/>
              <a:gd name="connsiteY112" fmla="*/ 2321169 h 5051580"/>
              <a:gd name="connsiteX113" fmla="*/ 3305907 w 8031373"/>
              <a:gd name="connsiteY113" fmla="*/ 2308380 h 5051580"/>
              <a:gd name="connsiteX114" fmla="*/ 3325091 w 8031373"/>
              <a:gd name="connsiteY114" fmla="*/ 2301986 h 5051580"/>
              <a:gd name="connsiteX115" fmla="*/ 3382640 w 8031373"/>
              <a:gd name="connsiteY115" fmla="*/ 2270014 h 5051580"/>
              <a:gd name="connsiteX116" fmla="*/ 3440190 w 8031373"/>
              <a:gd name="connsiteY116" fmla="*/ 2231648 h 5051580"/>
              <a:gd name="connsiteX117" fmla="*/ 3484951 w 8031373"/>
              <a:gd name="connsiteY117" fmla="*/ 2206070 h 5051580"/>
              <a:gd name="connsiteX118" fmla="*/ 3504134 w 8031373"/>
              <a:gd name="connsiteY118" fmla="*/ 2199676 h 5051580"/>
              <a:gd name="connsiteX119" fmla="*/ 3542500 w 8031373"/>
              <a:gd name="connsiteY119" fmla="*/ 2174098 h 5051580"/>
              <a:gd name="connsiteX120" fmla="*/ 3580867 w 8031373"/>
              <a:gd name="connsiteY120" fmla="*/ 2161309 h 5051580"/>
              <a:gd name="connsiteX121" fmla="*/ 3619233 w 8031373"/>
              <a:gd name="connsiteY121" fmla="*/ 2135732 h 5051580"/>
              <a:gd name="connsiteX122" fmla="*/ 3683177 w 8031373"/>
              <a:gd name="connsiteY122" fmla="*/ 2097365 h 5051580"/>
              <a:gd name="connsiteX123" fmla="*/ 3721544 w 8031373"/>
              <a:gd name="connsiteY123" fmla="*/ 2058999 h 5051580"/>
              <a:gd name="connsiteX124" fmla="*/ 3740727 w 8031373"/>
              <a:gd name="connsiteY124" fmla="*/ 2046210 h 5051580"/>
              <a:gd name="connsiteX125" fmla="*/ 3759910 w 8031373"/>
              <a:gd name="connsiteY125" fmla="*/ 2027027 h 5051580"/>
              <a:gd name="connsiteX126" fmla="*/ 3779093 w 8031373"/>
              <a:gd name="connsiteY126" fmla="*/ 2014238 h 5051580"/>
              <a:gd name="connsiteX127" fmla="*/ 3817460 w 8031373"/>
              <a:gd name="connsiteY127" fmla="*/ 1988660 h 5051580"/>
              <a:gd name="connsiteX128" fmla="*/ 3849432 w 8031373"/>
              <a:gd name="connsiteY128" fmla="*/ 1963083 h 5051580"/>
              <a:gd name="connsiteX129" fmla="*/ 3868615 w 8031373"/>
              <a:gd name="connsiteY129" fmla="*/ 1943899 h 5051580"/>
              <a:gd name="connsiteX130" fmla="*/ 3958137 w 8031373"/>
              <a:gd name="connsiteY130" fmla="*/ 1879955 h 5051580"/>
              <a:gd name="connsiteX131" fmla="*/ 3977320 w 8031373"/>
              <a:gd name="connsiteY131" fmla="*/ 1873561 h 5051580"/>
              <a:gd name="connsiteX132" fmla="*/ 4022081 w 8031373"/>
              <a:gd name="connsiteY132" fmla="*/ 1854378 h 5051580"/>
              <a:gd name="connsiteX133" fmla="*/ 4041264 w 8031373"/>
              <a:gd name="connsiteY133" fmla="*/ 1841589 h 5051580"/>
              <a:gd name="connsiteX134" fmla="*/ 4086025 w 8031373"/>
              <a:gd name="connsiteY134" fmla="*/ 1828800 h 5051580"/>
              <a:gd name="connsiteX135" fmla="*/ 4105208 w 8031373"/>
              <a:gd name="connsiteY135" fmla="*/ 1816011 h 5051580"/>
              <a:gd name="connsiteX136" fmla="*/ 4143575 w 8031373"/>
              <a:gd name="connsiteY136" fmla="*/ 1803222 h 5051580"/>
              <a:gd name="connsiteX137" fmla="*/ 4188335 w 8031373"/>
              <a:gd name="connsiteY137" fmla="*/ 1790434 h 5051580"/>
              <a:gd name="connsiteX138" fmla="*/ 4226702 w 8031373"/>
              <a:gd name="connsiteY138" fmla="*/ 1771250 h 5051580"/>
              <a:gd name="connsiteX139" fmla="*/ 4252279 w 8031373"/>
              <a:gd name="connsiteY139" fmla="*/ 1758462 h 5051580"/>
              <a:gd name="connsiteX140" fmla="*/ 4297040 w 8031373"/>
              <a:gd name="connsiteY140" fmla="*/ 1745673 h 5051580"/>
              <a:gd name="connsiteX141" fmla="*/ 4341801 w 8031373"/>
              <a:gd name="connsiteY141" fmla="*/ 1726490 h 5051580"/>
              <a:gd name="connsiteX142" fmla="*/ 4360984 w 8031373"/>
              <a:gd name="connsiteY142" fmla="*/ 1713701 h 5051580"/>
              <a:gd name="connsiteX143" fmla="*/ 4386562 w 8031373"/>
              <a:gd name="connsiteY143" fmla="*/ 1707306 h 5051580"/>
              <a:gd name="connsiteX144" fmla="*/ 4424928 w 8031373"/>
              <a:gd name="connsiteY144" fmla="*/ 1694518 h 5051580"/>
              <a:gd name="connsiteX145" fmla="*/ 4469689 w 8031373"/>
              <a:gd name="connsiteY145" fmla="*/ 1668940 h 5051580"/>
              <a:gd name="connsiteX146" fmla="*/ 4488872 w 8031373"/>
              <a:gd name="connsiteY146" fmla="*/ 1656151 h 5051580"/>
              <a:gd name="connsiteX147" fmla="*/ 4514450 w 8031373"/>
              <a:gd name="connsiteY147" fmla="*/ 1643362 h 5051580"/>
              <a:gd name="connsiteX148" fmla="*/ 4552817 w 8031373"/>
              <a:gd name="connsiteY148" fmla="*/ 1617785 h 5051580"/>
              <a:gd name="connsiteX149" fmla="*/ 4584789 w 8031373"/>
              <a:gd name="connsiteY149" fmla="*/ 1592207 h 5051580"/>
              <a:gd name="connsiteX150" fmla="*/ 4597577 w 8031373"/>
              <a:gd name="connsiteY150" fmla="*/ 1573024 h 5051580"/>
              <a:gd name="connsiteX151" fmla="*/ 4616761 w 8031373"/>
              <a:gd name="connsiteY151" fmla="*/ 1566629 h 5051580"/>
              <a:gd name="connsiteX152" fmla="*/ 4635944 w 8031373"/>
              <a:gd name="connsiteY152" fmla="*/ 1553841 h 5051580"/>
              <a:gd name="connsiteX153" fmla="*/ 4655127 w 8031373"/>
              <a:gd name="connsiteY153" fmla="*/ 1547446 h 5051580"/>
              <a:gd name="connsiteX154" fmla="*/ 4693493 w 8031373"/>
              <a:gd name="connsiteY154" fmla="*/ 1521869 h 5051580"/>
              <a:gd name="connsiteX155" fmla="*/ 4751043 w 8031373"/>
              <a:gd name="connsiteY155" fmla="*/ 1502685 h 5051580"/>
              <a:gd name="connsiteX156" fmla="*/ 4770226 w 8031373"/>
              <a:gd name="connsiteY156" fmla="*/ 1496291 h 5051580"/>
              <a:gd name="connsiteX157" fmla="*/ 4789410 w 8031373"/>
              <a:gd name="connsiteY157" fmla="*/ 1483502 h 5051580"/>
              <a:gd name="connsiteX158" fmla="*/ 4834170 w 8031373"/>
              <a:gd name="connsiteY158" fmla="*/ 1470713 h 5051580"/>
              <a:gd name="connsiteX159" fmla="*/ 4859748 w 8031373"/>
              <a:gd name="connsiteY159" fmla="*/ 1457925 h 5051580"/>
              <a:gd name="connsiteX160" fmla="*/ 4898114 w 8031373"/>
              <a:gd name="connsiteY160" fmla="*/ 1445136 h 5051580"/>
              <a:gd name="connsiteX161" fmla="*/ 4917298 w 8031373"/>
              <a:gd name="connsiteY161" fmla="*/ 1438741 h 5051580"/>
              <a:gd name="connsiteX162" fmla="*/ 4955664 w 8031373"/>
              <a:gd name="connsiteY162" fmla="*/ 1419558 h 5051580"/>
              <a:gd name="connsiteX163" fmla="*/ 4994030 w 8031373"/>
              <a:gd name="connsiteY163" fmla="*/ 1400375 h 5051580"/>
              <a:gd name="connsiteX164" fmla="*/ 5019608 w 8031373"/>
              <a:gd name="connsiteY164" fmla="*/ 1381192 h 5051580"/>
              <a:gd name="connsiteX165" fmla="*/ 5057975 w 8031373"/>
              <a:gd name="connsiteY165" fmla="*/ 1368403 h 5051580"/>
              <a:gd name="connsiteX166" fmla="*/ 5077158 w 8031373"/>
              <a:gd name="connsiteY166" fmla="*/ 1362008 h 5051580"/>
              <a:gd name="connsiteX167" fmla="*/ 5096341 w 8031373"/>
              <a:gd name="connsiteY167" fmla="*/ 1355614 h 5051580"/>
              <a:gd name="connsiteX168" fmla="*/ 5115524 w 8031373"/>
              <a:gd name="connsiteY168" fmla="*/ 1349220 h 5051580"/>
              <a:gd name="connsiteX169" fmla="*/ 5134707 w 8031373"/>
              <a:gd name="connsiteY169" fmla="*/ 1336431 h 5051580"/>
              <a:gd name="connsiteX170" fmla="*/ 5160285 w 8031373"/>
              <a:gd name="connsiteY170" fmla="*/ 1330036 h 5051580"/>
              <a:gd name="connsiteX171" fmla="*/ 5198651 w 8031373"/>
              <a:gd name="connsiteY171" fmla="*/ 1317248 h 5051580"/>
              <a:gd name="connsiteX172" fmla="*/ 5217835 w 8031373"/>
              <a:gd name="connsiteY172" fmla="*/ 1310853 h 5051580"/>
              <a:gd name="connsiteX173" fmla="*/ 5237018 w 8031373"/>
              <a:gd name="connsiteY173" fmla="*/ 1298064 h 5051580"/>
              <a:gd name="connsiteX174" fmla="*/ 5275384 w 8031373"/>
              <a:gd name="connsiteY174" fmla="*/ 1285276 h 5051580"/>
              <a:gd name="connsiteX175" fmla="*/ 5294568 w 8031373"/>
              <a:gd name="connsiteY175" fmla="*/ 1278881 h 5051580"/>
              <a:gd name="connsiteX176" fmla="*/ 5332934 w 8031373"/>
              <a:gd name="connsiteY176" fmla="*/ 1253304 h 5051580"/>
              <a:gd name="connsiteX177" fmla="*/ 5371300 w 8031373"/>
              <a:gd name="connsiteY177" fmla="*/ 1240515 h 5051580"/>
              <a:gd name="connsiteX178" fmla="*/ 5428850 w 8031373"/>
              <a:gd name="connsiteY178" fmla="*/ 1202148 h 5051580"/>
              <a:gd name="connsiteX179" fmla="*/ 5448033 w 8031373"/>
              <a:gd name="connsiteY179" fmla="*/ 1189359 h 5051580"/>
              <a:gd name="connsiteX180" fmla="*/ 5473611 w 8031373"/>
              <a:gd name="connsiteY180" fmla="*/ 1182965 h 5051580"/>
              <a:gd name="connsiteX181" fmla="*/ 5518372 w 8031373"/>
              <a:gd name="connsiteY181" fmla="*/ 1170176 h 5051580"/>
              <a:gd name="connsiteX182" fmla="*/ 5556738 w 8031373"/>
              <a:gd name="connsiteY182" fmla="*/ 1150993 h 5051580"/>
              <a:gd name="connsiteX183" fmla="*/ 5575921 w 8031373"/>
              <a:gd name="connsiteY183" fmla="*/ 1138204 h 5051580"/>
              <a:gd name="connsiteX184" fmla="*/ 5620682 w 8031373"/>
              <a:gd name="connsiteY184" fmla="*/ 1125415 h 5051580"/>
              <a:gd name="connsiteX185" fmla="*/ 5646260 w 8031373"/>
              <a:gd name="connsiteY185" fmla="*/ 1112627 h 5051580"/>
              <a:gd name="connsiteX186" fmla="*/ 5665443 w 8031373"/>
              <a:gd name="connsiteY186" fmla="*/ 1106232 h 5051580"/>
              <a:gd name="connsiteX187" fmla="*/ 5710204 w 8031373"/>
              <a:gd name="connsiteY187" fmla="*/ 1087049 h 5051580"/>
              <a:gd name="connsiteX188" fmla="*/ 5729387 w 8031373"/>
              <a:gd name="connsiteY188" fmla="*/ 1074260 h 5051580"/>
              <a:gd name="connsiteX189" fmla="*/ 5767754 w 8031373"/>
              <a:gd name="connsiteY189" fmla="*/ 1061471 h 5051580"/>
              <a:gd name="connsiteX190" fmla="*/ 5786937 w 8031373"/>
              <a:gd name="connsiteY190" fmla="*/ 1048683 h 5051580"/>
              <a:gd name="connsiteX191" fmla="*/ 5806120 w 8031373"/>
              <a:gd name="connsiteY191" fmla="*/ 1042288 h 5051580"/>
              <a:gd name="connsiteX192" fmla="*/ 5844486 w 8031373"/>
              <a:gd name="connsiteY192" fmla="*/ 1016711 h 5051580"/>
              <a:gd name="connsiteX193" fmla="*/ 5863670 w 8031373"/>
              <a:gd name="connsiteY193" fmla="*/ 997527 h 5051580"/>
              <a:gd name="connsiteX194" fmla="*/ 5882853 w 8031373"/>
              <a:gd name="connsiteY194" fmla="*/ 991133 h 5051580"/>
              <a:gd name="connsiteX195" fmla="*/ 5908430 w 8031373"/>
              <a:gd name="connsiteY195" fmla="*/ 978344 h 5051580"/>
              <a:gd name="connsiteX196" fmla="*/ 5946797 w 8031373"/>
              <a:gd name="connsiteY196" fmla="*/ 952766 h 5051580"/>
              <a:gd name="connsiteX197" fmla="*/ 5965980 w 8031373"/>
              <a:gd name="connsiteY197" fmla="*/ 939978 h 5051580"/>
              <a:gd name="connsiteX198" fmla="*/ 5985163 w 8031373"/>
              <a:gd name="connsiteY198" fmla="*/ 927189 h 5051580"/>
              <a:gd name="connsiteX199" fmla="*/ 6029924 w 8031373"/>
              <a:gd name="connsiteY199" fmla="*/ 908006 h 5051580"/>
              <a:gd name="connsiteX200" fmla="*/ 6068291 w 8031373"/>
              <a:gd name="connsiteY200" fmla="*/ 882428 h 5051580"/>
              <a:gd name="connsiteX201" fmla="*/ 6087474 w 8031373"/>
              <a:gd name="connsiteY201" fmla="*/ 869639 h 5051580"/>
              <a:gd name="connsiteX202" fmla="*/ 6106657 w 8031373"/>
              <a:gd name="connsiteY202" fmla="*/ 863245 h 5051580"/>
              <a:gd name="connsiteX203" fmla="*/ 6145023 w 8031373"/>
              <a:gd name="connsiteY203" fmla="*/ 837667 h 5051580"/>
              <a:gd name="connsiteX204" fmla="*/ 6183390 w 8031373"/>
              <a:gd name="connsiteY204" fmla="*/ 812090 h 5051580"/>
              <a:gd name="connsiteX205" fmla="*/ 6208968 w 8031373"/>
              <a:gd name="connsiteY205" fmla="*/ 799301 h 5051580"/>
              <a:gd name="connsiteX206" fmla="*/ 6234545 w 8031373"/>
              <a:gd name="connsiteY206" fmla="*/ 780118 h 5051580"/>
              <a:gd name="connsiteX207" fmla="*/ 6253728 w 8031373"/>
              <a:gd name="connsiteY207" fmla="*/ 773723 h 5051580"/>
              <a:gd name="connsiteX208" fmla="*/ 6292095 w 8031373"/>
              <a:gd name="connsiteY208" fmla="*/ 748146 h 5051580"/>
              <a:gd name="connsiteX209" fmla="*/ 6311278 w 8031373"/>
              <a:gd name="connsiteY209" fmla="*/ 735357 h 5051580"/>
              <a:gd name="connsiteX210" fmla="*/ 6330461 w 8031373"/>
              <a:gd name="connsiteY210" fmla="*/ 722568 h 5051580"/>
              <a:gd name="connsiteX211" fmla="*/ 6381617 w 8031373"/>
              <a:gd name="connsiteY211" fmla="*/ 703385 h 5051580"/>
              <a:gd name="connsiteX212" fmla="*/ 6419983 w 8031373"/>
              <a:gd name="connsiteY212" fmla="*/ 690596 h 5051580"/>
              <a:gd name="connsiteX213" fmla="*/ 6496716 w 8031373"/>
              <a:gd name="connsiteY213" fmla="*/ 665018 h 5051580"/>
              <a:gd name="connsiteX214" fmla="*/ 6535082 w 8031373"/>
              <a:gd name="connsiteY214" fmla="*/ 652229 h 5051580"/>
              <a:gd name="connsiteX215" fmla="*/ 6554265 w 8031373"/>
              <a:gd name="connsiteY215" fmla="*/ 639441 h 5051580"/>
              <a:gd name="connsiteX216" fmla="*/ 6592632 w 8031373"/>
              <a:gd name="connsiteY216" fmla="*/ 626652 h 5051580"/>
              <a:gd name="connsiteX217" fmla="*/ 6611815 w 8031373"/>
              <a:gd name="connsiteY217" fmla="*/ 613863 h 5051580"/>
              <a:gd name="connsiteX218" fmla="*/ 6630998 w 8031373"/>
              <a:gd name="connsiteY218" fmla="*/ 607469 h 5051580"/>
              <a:gd name="connsiteX219" fmla="*/ 6669365 w 8031373"/>
              <a:gd name="connsiteY219" fmla="*/ 581891 h 5051580"/>
              <a:gd name="connsiteX220" fmla="*/ 6714126 w 8031373"/>
              <a:gd name="connsiteY220" fmla="*/ 562708 h 5051580"/>
              <a:gd name="connsiteX221" fmla="*/ 6733309 w 8031373"/>
              <a:gd name="connsiteY221" fmla="*/ 556313 h 5051580"/>
              <a:gd name="connsiteX222" fmla="*/ 6778070 w 8031373"/>
              <a:gd name="connsiteY222" fmla="*/ 537130 h 5051580"/>
              <a:gd name="connsiteX223" fmla="*/ 6816436 w 8031373"/>
              <a:gd name="connsiteY223" fmla="*/ 517947 h 5051580"/>
              <a:gd name="connsiteX224" fmla="*/ 6835619 w 8031373"/>
              <a:gd name="connsiteY224" fmla="*/ 505158 h 5051580"/>
              <a:gd name="connsiteX225" fmla="*/ 6873986 w 8031373"/>
              <a:gd name="connsiteY225" fmla="*/ 492369 h 5051580"/>
              <a:gd name="connsiteX226" fmla="*/ 6918747 w 8031373"/>
              <a:gd name="connsiteY226" fmla="*/ 479580 h 5051580"/>
              <a:gd name="connsiteX227" fmla="*/ 6944324 w 8031373"/>
              <a:gd name="connsiteY227" fmla="*/ 466792 h 5051580"/>
              <a:gd name="connsiteX228" fmla="*/ 6976296 w 8031373"/>
              <a:gd name="connsiteY228" fmla="*/ 460397 h 5051580"/>
              <a:gd name="connsiteX229" fmla="*/ 6995479 w 8031373"/>
              <a:gd name="connsiteY229" fmla="*/ 454003 h 5051580"/>
              <a:gd name="connsiteX230" fmla="*/ 7021057 w 8031373"/>
              <a:gd name="connsiteY230" fmla="*/ 447608 h 5051580"/>
              <a:gd name="connsiteX231" fmla="*/ 7046635 w 8031373"/>
              <a:gd name="connsiteY231" fmla="*/ 434820 h 5051580"/>
              <a:gd name="connsiteX232" fmla="*/ 7078607 w 8031373"/>
              <a:gd name="connsiteY232" fmla="*/ 428425 h 5051580"/>
              <a:gd name="connsiteX233" fmla="*/ 7116973 w 8031373"/>
              <a:gd name="connsiteY233" fmla="*/ 415636 h 5051580"/>
              <a:gd name="connsiteX234" fmla="*/ 7142551 w 8031373"/>
              <a:gd name="connsiteY234" fmla="*/ 409242 h 5051580"/>
              <a:gd name="connsiteX235" fmla="*/ 7168128 w 8031373"/>
              <a:gd name="connsiteY235" fmla="*/ 396453 h 5051580"/>
              <a:gd name="connsiteX236" fmla="*/ 7206495 w 8031373"/>
              <a:gd name="connsiteY236" fmla="*/ 370876 h 5051580"/>
              <a:gd name="connsiteX237" fmla="*/ 7232072 w 8031373"/>
              <a:gd name="connsiteY237" fmla="*/ 364481 h 5051580"/>
              <a:gd name="connsiteX238" fmla="*/ 7251256 w 8031373"/>
              <a:gd name="connsiteY238" fmla="*/ 351692 h 5051580"/>
              <a:gd name="connsiteX239" fmla="*/ 7289622 w 8031373"/>
              <a:gd name="connsiteY239" fmla="*/ 338904 h 5051580"/>
              <a:gd name="connsiteX240" fmla="*/ 7334383 w 8031373"/>
              <a:gd name="connsiteY240" fmla="*/ 319720 h 5051580"/>
              <a:gd name="connsiteX241" fmla="*/ 7372749 w 8031373"/>
              <a:gd name="connsiteY241" fmla="*/ 306932 h 5051580"/>
              <a:gd name="connsiteX242" fmla="*/ 7398327 w 8031373"/>
              <a:gd name="connsiteY242" fmla="*/ 300537 h 5051580"/>
              <a:gd name="connsiteX243" fmla="*/ 7417510 w 8031373"/>
              <a:gd name="connsiteY243" fmla="*/ 294143 h 5051580"/>
              <a:gd name="connsiteX244" fmla="*/ 7468665 w 8031373"/>
              <a:gd name="connsiteY244" fmla="*/ 281354 h 5051580"/>
              <a:gd name="connsiteX245" fmla="*/ 7507032 w 8031373"/>
              <a:gd name="connsiteY245" fmla="*/ 268565 h 5051580"/>
              <a:gd name="connsiteX246" fmla="*/ 7532610 w 8031373"/>
              <a:gd name="connsiteY246" fmla="*/ 262171 h 5051580"/>
              <a:gd name="connsiteX247" fmla="*/ 7570976 w 8031373"/>
              <a:gd name="connsiteY247" fmla="*/ 249382 h 5051580"/>
              <a:gd name="connsiteX248" fmla="*/ 7628526 w 8031373"/>
              <a:gd name="connsiteY248" fmla="*/ 217410 h 5051580"/>
              <a:gd name="connsiteX249" fmla="*/ 7673286 w 8031373"/>
              <a:gd name="connsiteY249" fmla="*/ 191832 h 5051580"/>
              <a:gd name="connsiteX250" fmla="*/ 7705258 w 8031373"/>
              <a:gd name="connsiteY250" fmla="*/ 172649 h 5051580"/>
              <a:gd name="connsiteX251" fmla="*/ 7743625 w 8031373"/>
              <a:gd name="connsiteY251" fmla="*/ 159860 h 5051580"/>
              <a:gd name="connsiteX252" fmla="*/ 7781991 w 8031373"/>
              <a:gd name="connsiteY252" fmla="*/ 140677 h 5051580"/>
              <a:gd name="connsiteX253" fmla="*/ 7801175 w 8031373"/>
              <a:gd name="connsiteY253" fmla="*/ 127888 h 5051580"/>
              <a:gd name="connsiteX254" fmla="*/ 7839541 w 8031373"/>
              <a:gd name="connsiteY254" fmla="*/ 115099 h 5051580"/>
              <a:gd name="connsiteX255" fmla="*/ 7858724 w 8031373"/>
              <a:gd name="connsiteY255" fmla="*/ 108705 h 5051580"/>
              <a:gd name="connsiteX256" fmla="*/ 7877907 w 8031373"/>
              <a:gd name="connsiteY256" fmla="*/ 102311 h 5051580"/>
              <a:gd name="connsiteX257" fmla="*/ 7897091 w 8031373"/>
              <a:gd name="connsiteY257" fmla="*/ 89522 h 5051580"/>
              <a:gd name="connsiteX258" fmla="*/ 7916274 w 8031373"/>
              <a:gd name="connsiteY258" fmla="*/ 83127 h 5051580"/>
              <a:gd name="connsiteX259" fmla="*/ 7941851 w 8031373"/>
              <a:gd name="connsiteY259" fmla="*/ 63944 h 5051580"/>
              <a:gd name="connsiteX260" fmla="*/ 7980218 w 8031373"/>
              <a:gd name="connsiteY260" fmla="*/ 38366 h 5051580"/>
              <a:gd name="connsiteX261" fmla="*/ 7999401 w 8031373"/>
              <a:gd name="connsiteY261" fmla="*/ 25578 h 5051580"/>
              <a:gd name="connsiteX262" fmla="*/ 8031373 w 8031373"/>
              <a:gd name="connsiteY262" fmla="*/ 0 h 505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8031373" h="5051580">
                <a:moveTo>
                  <a:pt x="0" y="5051580"/>
                </a:moveTo>
                <a:cubicBezTo>
                  <a:pt x="10657" y="5040923"/>
                  <a:pt x="22929" y="5031665"/>
                  <a:pt x="31972" y="5019608"/>
                </a:cubicBezTo>
                <a:cubicBezTo>
                  <a:pt x="36016" y="5014216"/>
                  <a:pt x="34156" y="5005688"/>
                  <a:pt x="38366" y="5000425"/>
                </a:cubicBezTo>
                <a:cubicBezTo>
                  <a:pt x="43167" y="4994424"/>
                  <a:pt x="51645" y="4992556"/>
                  <a:pt x="57549" y="4987636"/>
                </a:cubicBezTo>
                <a:cubicBezTo>
                  <a:pt x="64496" y="4981847"/>
                  <a:pt x="70944" y="4975400"/>
                  <a:pt x="76733" y="4968453"/>
                </a:cubicBezTo>
                <a:cubicBezTo>
                  <a:pt x="81653" y="4962549"/>
                  <a:pt x="84087" y="4954704"/>
                  <a:pt x="89521" y="4949270"/>
                </a:cubicBezTo>
                <a:cubicBezTo>
                  <a:pt x="97057" y="4941734"/>
                  <a:pt x="107563" y="4937623"/>
                  <a:pt x="115099" y="4930087"/>
                </a:cubicBezTo>
                <a:cubicBezTo>
                  <a:pt x="162691" y="4882495"/>
                  <a:pt x="108254" y="4921861"/>
                  <a:pt x="153465" y="4891720"/>
                </a:cubicBezTo>
                <a:cubicBezTo>
                  <a:pt x="157728" y="4885326"/>
                  <a:pt x="161148" y="4878281"/>
                  <a:pt x="166254" y="4872537"/>
                </a:cubicBezTo>
                <a:cubicBezTo>
                  <a:pt x="178270" y="4859019"/>
                  <a:pt x="194589" y="4849220"/>
                  <a:pt x="204621" y="4834171"/>
                </a:cubicBezTo>
                <a:cubicBezTo>
                  <a:pt x="232885" y="4791774"/>
                  <a:pt x="199669" y="4838881"/>
                  <a:pt x="236593" y="4795804"/>
                </a:cubicBezTo>
                <a:cubicBezTo>
                  <a:pt x="243529" y="4787713"/>
                  <a:pt x="248840" y="4778319"/>
                  <a:pt x="255776" y="4770227"/>
                </a:cubicBezTo>
                <a:cubicBezTo>
                  <a:pt x="272190" y="4751077"/>
                  <a:pt x="274405" y="4751412"/>
                  <a:pt x="294142" y="4738255"/>
                </a:cubicBezTo>
                <a:cubicBezTo>
                  <a:pt x="299343" y="4722652"/>
                  <a:pt x="300930" y="4712284"/>
                  <a:pt x="313326" y="4699888"/>
                </a:cubicBezTo>
                <a:cubicBezTo>
                  <a:pt x="318760" y="4694454"/>
                  <a:pt x="326115" y="4691362"/>
                  <a:pt x="332509" y="4687099"/>
                </a:cubicBezTo>
                <a:lnTo>
                  <a:pt x="358086" y="4648733"/>
                </a:lnTo>
                <a:cubicBezTo>
                  <a:pt x="362349" y="4642339"/>
                  <a:pt x="364481" y="4633813"/>
                  <a:pt x="370875" y="4629550"/>
                </a:cubicBezTo>
                <a:lnTo>
                  <a:pt x="390058" y="4616761"/>
                </a:lnTo>
                <a:cubicBezTo>
                  <a:pt x="413503" y="4581594"/>
                  <a:pt x="390059" y="4611431"/>
                  <a:pt x="422030" y="4584789"/>
                </a:cubicBezTo>
                <a:cubicBezTo>
                  <a:pt x="459522" y="4553546"/>
                  <a:pt x="425257" y="4578761"/>
                  <a:pt x="454003" y="4546422"/>
                </a:cubicBezTo>
                <a:cubicBezTo>
                  <a:pt x="466019" y="4532904"/>
                  <a:pt x="482337" y="4523104"/>
                  <a:pt x="492369" y="4508056"/>
                </a:cubicBezTo>
                <a:cubicBezTo>
                  <a:pt x="557015" y="4411090"/>
                  <a:pt x="487044" y="4510610"/>
                  <a:pt x="537130" y="4450506"/>
                </a:cubicBezTo>
                <a:cubicBezTo>
                  <a:pt x="542050" y="4444602"/>
                  <a:pt x="544999" y="4437227"/>
                  <a:pt x="549919" y="4431323"/>
                </a:cubicBezTo>
                <a:cubicBezTo>
                  <a:pt x="565305" y="4412860"/>
                  <a:pt x="569423" y="4411926"/>
                  <a:pt x="588285" y="4399351"/>
                </a:cubicBezTo>
                <a:cubicBezTo>
                  <a:pt x="624521" y="4344999"/>
                  <a:pt x="564839" y="4429191"/>
                  <a:pt x="639440" y="4354590"/>
                </a:cubicBezTo>
                <a:cubicBezTo>
                  <a:pt x="664057" y="4329973"/>
                  <a:pt x="651099" y="4340423"/>
                  <a:pt x="677807" y="4322618"/>
                </a:cubicBezTo>
                <a:cubicBezTo>
                  <a:pt x="684201" y="4314092"/>
                  <a:pt x="689454" y="4304577"/>
                  <a:pt x="696990" y="4297041"/>
                </a:cubicBezTo>
                <a:cubicBezTo>
                  <a:pt x="709386" y="4284645"/>
                  <a:pt x="719754" y="4283058"/>
                  <a:pt x="735356" y="4277857"/>
                </a:cubicBezTo>
                <a:cubicBezTo>
                  <a:pt x="741751" y="4271463"/>
                  <a:pt x="747402" y="4264226"/>
                  <a:pt x="754540" y="4258674"/>
                </a:cubicBezTo>
                <a:cubicBezTo>
                  <a:pt x="766672" y="4249238"/>
                  <a:pt x="782038" y="4243966"/>
                  <a:pt x="792906" y="4233097"/>
                </a:cubicBezTo>
                <a:cubicBezTo>
                  <a:pt x="799300" y="4226702"/>
                  <a:pt x="804951" y="4219465"/>
                  <a:pt x="812089" y="4213913"/>
                </a:cubicBezTo>
                <a:cubicBezTo>
                  <a:pt x="824222" y="4204477"/>
                  <a:pt x="839588" y="4199204"/>
                  <a:pt x="850456" y="4188336"/>
                </a:cubicBezTo>
                <a:cubicBezTo>
                  <a:pt x="874405" y="4164387"/>
                  <a:pt x="861060" y="4172013"/>
                  <a:pt x="888822" y="4162758"/>
                </a:cubicBezTo>
                <a:cubicBezTo>
                  <a:pt x="895216" y="4156364"/>
                  <a:pt x="901058" y="4149364"/>
                  <a:pt x="908005" y="4143575"/>
                </a:cubicBezTo>
                <a:cubicBezTo>
                  <a:pt x="913909" y="4138655"/>
                  <a:pt x="920935" y="4135253"/>
                  <a:pt x="927189" y="4130786"/>
                </a:cubicBezTo>
                <a:cubicBezTo>
                  <a:pt x="982727" y="4091116"/>
                  <a:pt x="926727" y="4128963"/>
                  <a:pt x="971949" y="4098814"/>
                </a:cubicBezTo>
                <a:cubicBezTo>
                  <a:pt x="976212" y="4092420"/>
                  <a:pt x="978737" y="4084432"/>
                  <a:pt x="984738" y="4079631"/>
                </a:cubicBezTo>
                <a:cubicBezTo>
                  <a:pt x="990001" y="4075420"/>
                  <a:pt x="999155" y="4078002"/>
                  <a:pt x="1003921" y="4073236"/>
                </a:cubicBezTo>
                <a:cubicBezTo>
                  <a:pt x="1038023" y="4039134"/>
                  <a:pt x="978347" y="4064709"/>
                  <a:pt x="1029499" y="4047659"/>
                </a:cubicBezTo>
                <a:cubicBezTo>
                  <a:pt x="1043449" y="4005806"/>
                  <a:pt x="1024073" y="4046884"/>
                  <a:pt x="1055077" y="4022081"/>
                </a:cubicBezTo>
                <a:cubicBezTo>
                  <a:pt x="1061078" y="4017280"/>
                  <a:pt x="1062082" y="4007959"/>
                  <a:pt x="1067865" y="4002898"/>
                </a:cubicBezTo>
                <a:cubicBezTo>
                  <a:pt x="1079432" y="3992776"/>
                  <a:pt x="1093443" y="3985846"/>
                  <a:pt x="1106232" y="3977320"/>
                </a:cubicBezTo>
                <a:cubicBezTo>
                  <a:pt x="1112626" y="3973057"/>
                  <a:pt x="1119981" y="3969966"/>
                  <a:pt x="1125415" y="3964532"/>
                </a:cubicBezTo>
                <a:lnTo>
                  <a:pt x="1163782" y="3926165"/>
                </a:lnTo>
                <a:cubicBezTo>
                  <a:pt x="1170176" y="3919771"/>
                  <a:pt x="1175441" y="3911998"/>
                  <a:pt x="1182965" y="3906982"/>
                </a:cubicBezTo>
                <a:cubicBezTo>
                  <a:pt x="1189359" y="3902719"/>
                  <a:pt x="1196404" y="3899299"/>
                  <a:pt x="1202148" y="3894193"/>
                </a:cubicBezTo>
                <a:cubicBezTo>
                  <a:pt x="1215666" y="3882177"/>
                  <a:pt x="1225465" y="3865859"/>
                  <a:pt x="1240514" y="3855827"/>
                </a:cubicBezTo>
                <a:cubicBezTo>
                  <a:pt x="1246909" y="3851564"/>
                  <a:pt x="1253954" y="3848144"/>
                  <a:pt x="1259698" y="3843038"/>
                </a:cubicBezTo>
                <a:cubicBezTo>
                  <a:pt x="1311457" y="3797029"/>
                  <a:pt x="1277691" y="3811462"/>
                  <a:pt x="1317247" y="3798277"/>
                </a:cubicBezTo>
                <a:cubicBezTo>
                  <a:pt x="1360380" y="3755145"/>
                  <a:pt x="1338456" y="3765631"/>
                  <a:pt x="1374797" y="3753516"/>
                </a:cubicBezTo>
                <a:cubicBezTo>
                  <a:pt x="1379060" y="3747122"/>
                  <a:pt x="1381802" y="3739394"/>
                  <a:pt x="1387586" y="3734333"/>
                </a:cubicBezTo>
                <a:cubicBezTo>
                  <a:pt x="1399153" y="3724212"/>
                  <a:pt x="1425952" y="3708755"/>
                  <a:pt x="1425952" y="3708755"/>
                </a:cubicBezTo>
                <a:cubicBezTo>
                  <a:pt x="1454556" y="3665850"/>
                  <a:pt x="1420859" y="3707889"/>
                  <a:pt x="1457924" y="3683178"/>
                </a:cubicBezTo>
                <a:cubicBezTo>
                  <a:pt x="1465448" y="3678162"/>
                  <a:pt x="1469748" y="3669250"/>
                  <a:pt x="1477107" y="3663994"/>
                </a:cubicBezTo>
                <a:cubicBezTo>
                  <a:pt x="1484864" y="3658454"/>
                  <a:pt x="1494159" y="3655469"/>
                  <a:pt x="1502685" y="3651206"/>
                </a:cubicBezTo>
                <a:cubicBezTo>
                  <a:pt x="1506948" y="3644811"/>
                  <a:pt x="1509473" y="3636823"/>
                  <a:pt x="1515474" y="3632022"/>
                </a:cubicBezTo>
                <a:cubicBezTo>
                  <a:pt x="1520737" y="3627811"/>
                  <a:pt x="1528765" y="3628901"/>
                  <a:pt x="1534657" y="3625628"/>
                </a:cubicBezTo>
                <a:cubicBezTo>
                  <a:pt x="1548093" y="3618164"/>
                  <a:pt x="1560234" y="3608576"/>
                  <a:pt x="1573023" y="3600050"/>
                </a:cubicBezTo>
                <a:lnTo>
                  <a:pt x="1573023" y="3600050"/>
                </a:lnTo>
                <a:cubicBezTo>
                  <a:pt x="1596973" y="3576101"/>
                  <a:pt x="1583628" y="3583727"/>
                  <a:pt x="1611390" y="3574473"/>
                </a:cubicBezTo>
                <a:cubicBezTo>
                  <a:pt x="1624179" y="3561684"/>
                  <a:pt x="1639723" y="3551154"/>
                  <a:pt x="1649756" y="3536106"/>
                </a:cubicBezTo>
                <a:cubicBezTo>
                  <a:pt x="1654019" y="3529712"/>
                  <a:pt x="1656641" y="3521843"/>
                  <a:pt x="1662545" y="3516923"/>
                </a:cubicBezTo>
                <a:cubicBezTo>
                  <a:pt x="1669868" y="3510821"/>
                  <a:pt x="1679847" y="3508863"/>
                  <a:pt x="1688123" y="3504134"/>
                </a:cubicBezTo>
                <a:cubicBezTo>
                  <a:pt x="1694795" y="3500321"/>
                  <a:pt x="1700912" y="3495609"/>
                  <a:pt x="1707306" y="3491346"/>
                </a:cubicBezTo>
                <a:cubicBezTo>
                  <a:pt x="1743545" y="3436987"/>
                  <a:pt x="1683854" y="3521196"/>
                  <a:pt x="1758461" y="3446585"/>
                </a:cubicBezTo>
                <a:cubicBezTo>
                  <a:pt x="1814505" y="3390538"/>
                  <a:pt x="1743412" y="3459126"/>
                  <a:pt x="1796828" y="3414613"/>
                </a:cubicBezTo>
                <a:cubicBezTo>
                  <a:pt x="1828763" y="3388001"/>
                  <a:pt x="1801480" y="3400273"/>
                  <a:pt x="1835194" y="3389035"/>
                </a:cubicBezTo>
                <a:cubicBezTo>
                  <a:pt x="1896387" y="3327842"/>
                  <a:pt x="1818037" y="3400473"/>
                  <a:pt x="1873561" y="3363457"/>
                </a:cubicBezTo>
                <a:cubicBezTo>
                  <a:pt x="1921458" y="3331526"/>
                  <a:pt x="1866316" y="3353083"/>
                  <a:pt x="1911927" y="3337880"/>
                </a:cubicBezTo>
                <a:cubicBezTo>
                  <a:pt x="1918321" y="3331486"/>
                  <a:pt x="1923972" y="3324249"/>
                  <a:pt x="1931110" y="3318697"/>
                </a:cubicBezTo>
                <a:cubicBezTo>
                  <a:pt x="1943243" y="3309260"/>
                  <a:pt x="1958608" y="3303988"/>
                  <a:pt x="1969477" y="3293119"/>
                </a:cubicBezTo>
                <a:cubicBezTo>
                  <a:pt x="1975871" y="3286725"/>
                  <a:pt x="1981522" y="3279488"/>
                  <a:pt x="1988660" y="3273936"/>
                </a:cubicBezTo>
                <a:cubicBezTo>
                  <a:pt x="2000792" y="3264500"/>
                  <a:pt x="2027026" y="3248358"/>
                  <a:pt x="2027026" y="3248358"/>
                </a:cubicBezTo>
                <a:cubicBezTo>
                  <a:pt x="2044297" y="3222451"/>
                  <a:pt x="2035649" y="3230813"/>
                  <a:pt x="2065393" y="3209992"/>
                </a:cubicBezTo>
                <a:cubicBezTo>
                  <a:pt x="2077985" y="3201178"/>
                  <a:pt x="2103759" y="3184414"/>
                  <a:pt x="2103759" y="3184414"/>
                </a:cubicBezTo>
                <a:cubicBezTo>
                  <a:pt x="2128066" y="3147954"/>
                  <a:pt x="2103537" y="3180547"/>
                  <a:pt x="2148520" y="3139653"/>
                </a:cubicBezTo>
                <a:cubicBezTo>
                  <a:pt x="2161902" y="3127487"/>
                  <a:pt x="2171838" y="3111319"/>
                  <a:pt x="2186886" y="3101287"/>
                </a:cubicBezTo>
                <a:lnTo>
                  <a:pt x="2225253" y="3075709"/>
                </a:lnTo>
                <a:lnTo>
                  <a:pt x="2244436" y="3062920"/>
                </a:lnTo>
                <a:cubicBezTo>
                  <a:pt x="2275595" y="3016182"/>
                  <a:pt x="2234124" y="3071514"/>
                  <a:pt x="2282803" y="3030948"/>
                </a:cubicBezTo>
                <a:cubicBezTo>
                  <a:pt x="2333962" y="2988315"/>
                  <a:pt x="2255086" y="3033084"/>
                  <a:pt x="2314775" y="2998976"/>
                </a:cubicBezTo>
                <a:cubicBezTo>
                  <a:pt x="2330980" y="2989716"/>
                  <a:pt x="2345518" y="2985858"/>
                  <a:pt x="2359535" y="2973399"/>
                </a:cubicBezTo>
                <a:cubicBezTo>
                  <a:pt x="2373053" y="2961383"/>
                  <a:pt x="2385113" y="2947821"/>
                  <a:pt x="2397902" y="2935032"/>
                </a:cubicBezTo>
                <a:lnTo>
                  <a:pt x="2417085" y="2915849"/>
                </a:lnTo>
                <a:cubicBezTo>
                  <a:pt x="2423479" y="2909455"/>
                  <a:pt x="2428744" y="2901682"/>
                  <a:pt x="2436268" y="2896666"/>
                </a:cubicBezTo>
                <a:lnTo>
                  <a:pt x="2455451" y="2883877"/>
                </a:lnTo>
                <a:cubicBezTo>
                  <a:pt x="2489555" y="2832722"/>
                  <a:pt x="2444794" y="2894534"/>
                  <a:pt x="2487423" y="2851905"/>
                </a:cubicBezTo>
                <a:cubicBezTo>
                  <a:pt x="2524371" y="2814957"/>
                  <a:pt x="2472253" y="2850206"/>
                  <a:pt x="2519396" y="2813539"/>
                </a:cubicBezTo>
                <a:cubicBezTo>
                  <a:pt x="2531529" y="2804103"/>
                  <a:pt x="2557762" y="2787961"/>
                  <a:pt x="2557762" y="2787961"/>
                </a:cubicBezTo>
                <a:cubicBezTo>
                  <a:pt x="2586364" y="2745059"/>
                  <a:pt x="2552671" y="2787092"/>
                  <a:pt x="2589734" y="2762383"/>
                </a:cubicBezTo>
                <a:cubicBezTo>
                  <a:pt x="2597258" y="2757367"/>
                  <a:pt x="2601779" y="2748752"/>
                  <a:pt x="2608917" y="2743200"/>
                </a:cubicBezTo>
                <a:cubicBezTo>
                  <a:pt x="2641899" y="2717547"/>
                  <a:pt x="2637523" y="2720876"/>
                  <a:pt x="2666467" y="2711228"/>
                </a:cubicBezTo>
                <a:cubicBezTo>
                  <a:pt x="2672861" y="2704834"/>
                  <a:pt x="2678126" y="2697061"/>
                  <a:pt x="2685650" y="2692045"/>
                </a:cubicBezTo>
                <a:cubicBezTo>
                  <a:pt x="2691258" y="2688306"/>
                  <a:pt x="2698941" y="2688923"/>
                  <a:pt x="2704833" y="2685650"/>
                </a:cubicBezTo>
                <a:cubicBezTo>
                  <a:pt x="2718269" y="2678186"/>
                  <a:pt x="2732332" y="2670941"/>
                  <a:pt x="2743200" y="2660073"/>
                </a:cubicBezTo>
                <a:cubicBezTo>
                  <a:pt x="2759750" y="2643523"/>
                  <a:pt x="2777806" y="2622959"/>
                  <a:pt x="2800749" y="2615312"/>
                </a:cubicBezTo>
                <a:lnTo>
                  <a:pt x="2819933" y="2608918"/>
                </a:lnTo>
                <a:cubicBezTo>
                  <a:pt x="2824196" y="2602523"/>
                  <a:pt x="2826204" y="2593807"/>
                  <a:pt x="2832721" y="2589734"/>
                </a:cubicBezTo>
                <a:cubicBezTo>
                  <a:pt x="2844153" y="2582589"/>
                  <a:pt x="2871088" y="2576946"/>
                  <a:pt x="2871088" y="2576946"/>
                </a:cubicBezTo>
                <a:cubicBezTo>
                  <a:pt x="2883877" y="2568420"/>
                  <a:pt x="2894873" y="2556229"/>
                  <a:pt x="2909454" y="2551368"/>
                </a:cubicBezTo>
                <a:cubicBezTo>
                  <a:pt x="2928018" y="2545179"/>
                  <a:pt x="2932047" y="2545705"/>
                  <a:pt x="2947821" y="2532185"/>
                </a:cubicBezTo>
                <a:cubicBezTo>
                  <a:pt x="2986442" y="2499082"/>
                  <a:pt x="2957332" y="2511962"/>
                  <a:pt x="2992582" y="2500213"/>
                </a:cubicBezTo>
                <a:lnTo>
                  <a:pt x="3030948" y="2474635"/>
                </a:lnTo>
                <a:cubicBezTo>
                  <a:pt x="3037342" y="2470372"/>
                  <a:pt x="3042840" y="2464276"/>
                  <a:pt x="3050131" y="2461846"/>
                </a:cubicBezTo>
                <a:lnTo>
                  <a:pt x="3069314" y="2455452"/>
                </a:lnTo>
                <a:cubicBezTo>
                  <a:pt x="3075709" y="2451189"/>
                  <a:pt x="3082594" y="2447583"/>
                  <a:pt x="3088498" y="2442663"/>
                </a:cubicBezTo>
                <a:cubicBezTo>
                  <a:pt x="3095445" y="2436874"/>
                  <a:pt x="3100322" y="2428736"/>
                  <a:pt x="3107681" y="2423480"/>
                </a:cubicBezTo>
                <a:cubicBezTo>
                  <a:pt x="3115438" y="2417940"/>
                  <a:pt x="3125084" y="2415595"/>
                  <a:pt x="3133258" y="2410691"/>
                </a:cubicBezTo>
                <a:cubicBezTo>
                  <a:pt x="3146438" y="2402783"/>
                  <a:pt x="3158836" y="2393639"/>
                  <a:pt x="3171625" y="2385113"/>
                </a:cubicBezTo>
                <a:cubicBezTo>
                  <a:pt x="3178019" y="2380850"/>
                  <a:pt x="3183518" y="2374755"/>
                  <a:pt x="3190808" y="2372325"/>
                </a:cubicBezTo>
                <a:cubicBezTo>
                  <a:pt x="3197202" y="2370193"/>
                  <a:pt x="3203962" y="2368944"/>
                  <a:pt x="3209991" y="2365930"/>
                </a:cubicBezTo>
                <a:cubicBezTo>
                  <a:pt x="3259566" y="2341142"/>
                  <a:pt x="3200149" y="2362816"/>
                  <a:pt x="3248358" y="2346747"/>
                </a:cubicBezTo>
                <a:lnTo>
                  <a:pt x="3286724" y="2321169"/>
                </a:lnTo>
                <a:cubicBezTo>
                  <a:pt x="3293118" y="2316906"/>
                  <a:pt x="3298616" y="2310810"/>
                  <a:pt x="3305907" y="2308380"/>
                </a:cubicBezTo>
                <a:lnTo>
                  <a:pt x="3325091" y="2301986"/>
                </a:lnTo>
                <a:cubicBezTo>
                  <a:pt x="3369065" y="2272669"/>
                  <a:pt x="3348875" y="2281268"/>
                  <a:pt x="3382640" y="2270014"/>
                </a:cubicBezTo>
                <a:lnTo>
                  <a:pt x="3440190" y="2231648"/>
                </a:lnTo>
                <a:cubicBezTo>
                  <a:pt x="3459458" y="2218803"/>
                  <a:pt x="3462232" y="2215807"/>
                  <a:pt x="3484951" y="2206070"/>
                </a:cubicBezTo>
                <a:cubicBezTo>
                  <a:pt x="3491146" y="2203415"/>
                  <a:pt x="3497740" y="2201807"/>
                  <a:pt x="3504134" y="2199676"/>
                </a:cubicBezTo>
                <a:cubicBezTo>
                  <a:pt x="3516923" y="2191150"/>
                  <a:pt x="3527919" y="2178958"/>
                  <a:pt x="3542500" y="2174098"/>
                </a:cubicBezTo>
                <a:cubicBezTo>
                  <a:pt x="3555289" y="2169835"/>
                  <a:pt x="3569650" y="2168787"/>
                  <a:pt x="3580867" y="2161309"/>
                </a:cubicBezTo>
                <a:cubicBezTo>
                  <a:pt x="3593656" y="2152783"/>
                  <a:pt x="3605486" y="2142606"/>
                  <a:pt x="3619233" y="2135732"/>
                </a:cubicBezTo>
                <a:cubicBezTo>
                  <a:pt x="3639418" y="2125639"/>
                  <a:pt x="3667742" y="2112799"/>
                  <a:pt x="3683177" y="2097365"/>
                </a:cubicBezTo>
                <a:cubicBezTo>
                  <a:pt x="3695966" y="2084576"/>
                  <a:pt x="3706496" y="2069032"/>
                  <a:pt x="3721544" y="2058999"/>
                </a:cubicBezTo>
                <a:cubicBezTo>
                  <a:pt x="3727938" y="2054736"/>
                  <a:pt x="3734823" y="2051130"/>
                  <a:pt x="3740727" y="2046210"/>
                </a:cubicBezTo>
                <a:cubicBezTo>
                  <a:pt x="3747674" y="2040421"/>
                  <a:pt x="3752963" y="2032816"/>
                  <a:pt x="3759910" y="2027027"/>
                </a:cubicBezTo>
                <a:cubicBezTo>
                  <a:pt x="3765814" y="2022107"/>
                  <a:pt x="3773189" y="2019158"/>
                  <a:pt x="3779093" y="2014238"/>
                </a:cubicBezTo>
                <a:cubicBezTo>
                  <a:pt x="3811026" y="1987628"/>
                  <a:pt x="3783748" y="1999898"/>
                  <a:pt x="3817460" y="1988660"/>
                </a:cubicBezTo>
                <a:cubicBezTo>
                  <a:pt x="3846064" y="1945755"/>
                  <a:pt x="3812367" y="1987794"/>
                  <a:pt x="3849432" y="1963083"/>
                </a:cubicBezTo>
                <a:cubicBezTo>
                  <a:pt x="3856956" y="1958067"/>
                  <a:pt x="3861616" y="1949626"/>
                  <a:pt x="3868615" y="1943899"/>
                </a:cubicBezTo>
                <a:cubicBezTo>
                  <a:pt x="3869657" y="1943047"/>
                  <a:pt x="3947041" y="1883654"/>
                  <a:pt x="3958137" y="1879955"/>
                </a:cubicBezTo>
                <a:lnTo>
                  <a:pt x="3977320" y="1873561"/>
                </a:lnTo>
                <a:cubicBezTo>
                  <a:pt x="4025480" y="1841454"/>
                  <a:pt x="3964273" y="1879153"/>
                  <a:pt x="4022081" y="1854378"/>
                </a:cubicBezTo>
                <a:cubicBezTo>
                  <a:pt x="4029145" y="1851351"/>
                  <a:pt x="4034390" y="1845026"/>
                  <a:pt x="4041264" y="1841589"/>
                </a:cubicBezTo>
                <a:cubicBezTo>
                  <a:pt x="4050442" y="1837000"/>
                  <a:pt x="4077824" y="1830850"/>
                  <a:pt x="4086025" y="1828800"/>
                </a:cubicBezTo>
                <a:cubicBezTo>
                  <a:pt x="4092419" y="1824537"/>
                  <a:pt x="4098185" y="1819132"/>
                  <a:pt x="4105208" y="1816011"/>
                </a:cubicBezTo>
                <a:cubicBezTo>
                  <a:pt x="4117527" y="1810536"/>
                  <a:pt x="4130786" y="1807485"/>
                  <a:pt x="4143575" y="1803222"/>
                </a:cubicBezTo>
                <a:cubicBezTo>
                  <a:pt x="4171091" y="1794050"/>
                  <a:pt x="4156224" y="1798461"/>
                  <a:pt x="4188335" y="1790434"/>
                </a:cubicBezTo>
                <a:cubicBezTo>
                  <a:pt x="4225199" y="1765859"/>
                  <a:pt x="4189641" y="1787133"/>
                  <a:pt x="4226702" y="1771250"/>
                </a:cubicBezTo>
                <a:cubicBezTo>
                  <a:pt x="4235463" y="1767495"/>
                  <a:pt x="4243518" y="1762217"/>
                  <a:pt x="4252279" y="1758462"/>
                </a:cubicBezTo>
                <a:cubicBezTo>
                  <a:pt x="4265126" y="1752956"/>
                  <a:pt x="4284055" y="1748919"/>
                  <a:pt x="4297040" y="1745673"/>
                </a:cubicBezTo>
                <a:cubicBezTo>
                  <a:pt x="4345200" y="1713566"/>
                  <a:pt x="4283993" y="1751265"/>
                  <a:pt x="4341801" y="1726490"/>
                </a:cubicBezTo>
                <a:cubicBezTo>
                  <a:pt x="4348865" y="1723463"/>
                  <a:pt x="4353920" y="1716728"/>
                  <a:pt x="4360984" y="1713701"/>
                </a:cubicBezTo>
                <a:cubicBezTo>
                  <a:pt x="4369062" y="1710239"/>
                  <a:pt x="4378144" y="1709831"/>
                  <a:pt x="4386562" y="1707306"/>
                </a:cubicBezTo>
                <a:cubicBezTo>
                  <a:pt x="4399474" y="1703432"/>
                  <a:pt x="4424928" y="1694518"/>
                  <a:pt x="4424928" y="1694518"/>
                </a:cubicBezTo>
                <a:cubicBezTo>
                  <a:pt x="4471674" y="1663355"/>
                  <a:pt x="4412891" y="1701397"/>
                  <a:pt x="4469689" y="1668940"/>
                </a:cubicBezTo>
                <a:cubicBezTo>
                  <a:pt x="4476361" y="1665127"/>
                  <a:pt x="4482199" y="1659964"/>
                  <a:pt x="4488872" y="1656151"/>
                </a:cubicBezTo>
                <a:cubicBezTo>
                  <a:pt x="4497148" y="1651422"/>
                  <a:pt x="4506276" y="1648266"/>
                  <a:pt x="4514450" y="1643362"/>
                </a:cubicBezTo>
                <a:cubicBezTo>
                  <a:pt x="4527630" y="1635454"/>
                  <a:pt x="4552817" y="1617785"/>
                  <a:pt x="4552817" y="1617785"/>
                </a:cubicBezTo>
                <a:cubicBezTo>
                  <a:pt x="4589463" y="1562810"/>
                  <a:pt x="4540668" y="1627503"/>
                  <a:pt x="4584789" y="1592207"/>
                </a:cubicBezTo>
                <a:cubicBezTo>
                  <a:pt x="4590790" y="1587406"/>
                  <a:pt x="4591576" y="1577825"/>
                  <a:pt x="4597577" y="1573024"/>
                </a:cubicBezTo>
                <a:cubicBezTo>
                  <a:pt x="4602840" y="1568813"/>
                  <a:pt x="4610732" y="1569643"/>
                  <a:pt x="4616761" y="1566629"/>
                </a:cubicBezTo>
                <a:cubicBezTo>
                  <a:pt x="4623635" y="1563192"/>
                  <a:pt x="4629070" y="1557278"/>
                  <a:pt x="4635944" y="1553841"/>
                </a:cubicBezTo>
                <a:cubicBezTo>
                  <a:pt x="4641973" y="1550827"/>
                  <a:pt x="4649235" y="1550719"/>
                  <a:pt x="4655127" y="1547446"/>
                </a:cubicBezTo>
                <a:cubicBezTo>
                  <a:pt x="4668563" y="1539982"/>
                  <a:pt x="4678912" y="1526729"/>
                  <a:pt x="4693493" y="1521869"/>
                </a:cubicBezTo>
                <a:lnTo>
                  <a:pt x="4751043" y="1502685"/>
                </a:lnTo>
                <a:lnTo>
                  <a:pt x="4770226" y="1496291"/>
                </a:lnTo>
                <a:cubicBezTo>
                  <a:pt x="4776621" y="1492028"/>
                  <a:pt x="4782536" y="1486939"/>
                  <a:pt x="4789410" y="1483502"/>
                </a:cubicBezTo>
                <a:cubicBezTo>
                  <a:pt x="4804860" y="1475777"/>
                  <a:pt x="4817791" y="1476855"/>
                  <a:pt x="4834170" y="1470713"/>
                </a:cubicBezTo>
                <a:cubicBezTo>
                  <a:pt x="4843095" y="1467366"/>
                  <a:pt x="4850898" y="1461465"/>
                  <a:pt x="4859748" y="1457925"/>
                </a:cubicBezTo>
                <a:cubicBezTo>
                  <a:pt x="4872264" y="1452919"/>
                  <a:pt x="4885325" y="1449399"/>
                  <a:pt x="4898114" y="1445136"/>
                </a:cubicBezTo>
                <a:cubicBezTo>
                  <a:pt x="4904509" y="1443004"/>
                  <a:pt x="4911689" y="1442480"/>
                  <a:pt x="4917298" y="1438741"/>
                </a:cubicBezTo>
                <a:cubicBezTo>
                  <a:pt x="4972282" y="1402087"/>
                  <a:pt x="4902709" y="1446037"/>
                  <a:pt x="4955664" y="1419558"/>
                </a:cubicBezTo>
                <a:cubicBezTo>
                  <a:pt x="5005239" y="1394769"/>
                  <a:pt x="4945820" y="1416444"/>
                  <a:pt x="4994030" y="1400375"/>
                </a:cubicBezTo>
                <a:cubicBezTo>
                  <a:pt x="5002556" y="1393981"/>
                  <a:pt x="5010076" y="1385958"/>
                  <a:pt x="5019608" y="1381192"/>
                </a:cubicBezTo>
                <a:cubicBezTo>
                  <a:pt x="5031666" y="1375163"/>
                  <a:pt x="5045186" y="1372666"/>
                  <a:pt x="5057975" y="1368403"/>
                </a:cubicBezTo>
                <a:lnTo>
                  <a:pt x="5077158" y="1362008"/>
                </a:lnTo>
                <a:lnTo>
                  <a:pt x="5096341" y="1355614"/>
                </a:lnTo>
                <a:lnTo>
                  <a:pt x="5115524" y="1349220"/>
                </a:lnTo>
                <a:cubicBezTo>
                  <a:pt x="5121918" y="1344957"/>
                  <a:pt x="5127643" y="1339458"/>
                  <a:pt x="5134707" y="1336431"/>
                </a:cubicBezTo>
                <a:cubicBezTo>
                  <a:pt x="5142785" y="1332969"/>
                  <a:pt x="5151867" y="1332561"/>
                  <a:pt x="5160285" y="1330036"/>
                </a:cubicBezTo>
                <a:cubicBezTo>
                  <a:pt x="5173197" y="1326162"/>
                  <a:pt x="5185862" y="1321511"/>
                  <a:pt x="5198651" y="1317248"/>
                </a:cubicBezTo>
                <a:cubicBezTo>
                  <a:pt x="5205046" y="1315116"/>
                  <a:pt x="5212227" y="1314592"/>
                  <a:pt x="5217835" y="1310853"/>
                </a:cubicBezTo>
                <a:cubicBezTo>
                  <a:pt x="5224229" y="1306590"/>
                  <a:pt x="5229995" y="1301185"/>
                  <a:pt x="5237018" y="1298064"/>
                </a:cubicBezTo>
                <a:cubicBezTo>
                  <a:pt x="5249337" y="1292589"/>
                  <a:pt x="5262595" y="1289539"/>
                  <a:pt x="5275384" y="1285276"/>
                </a:cubicBezTo>
                <a:cubicBezTo>
                  <a:pt x="5281779" y="1283144"/>
                  <a:pt x="5288959" y="1282620"/>
                  <a:pt x="5294568" y="1278881"/>
                </a:cubicBezTo>
                <a:cubicBezTo>
                  <a:pt x="5307357" y="1270355"/>
                  <a:pt x="5318353" y="1258165"/>
                  <a:pt x="5332934" y="1253304"/>
                </a:cubicBezTo>
                <a:lnTo>
                  <a:pt x="5371300" y="1240515"/>
                </a:lnTo>
                <a:lnTo>
                  <a:pt x="5428850" y="1202148"/>
                </a:lnTo>
                <a:cubicBezTo>
                  <a:pt x="5435244" y="1197885"/>
                  <a:pt x="5440577" y="1191223"/>
                  <a:pt x="5448033" y="1189359"/>
                </a:cubicBezTo>
                <a:cubicBezTo>
                  <a:pt x="5456559" y="1187228"/>
                  <a:pt x="5465161" y="1185379"/>
                  <a:pt x="5473611" y="1182965"/>
                </a:cubicBezTo>
                <a:cubicBezTo>
                  <a:pt x="5537867" y="1164607"/>
                  <a:pt x="5438357" y="1190181"/>
                  <a:pt x="5518372" y="1170176"/>
                </a:cubicBezTo>
                <a:cubicBezTo>
                  <a:pt x="5573348" y="1133524"/>
                  <a:pt x="5503790" y="1177467"/>
                  <a:pt x="5556738" y="1150993"/>
                </a:cubicBezTo>
                <a:cubicBezTo>
                  <a:pt x="5563612" y="1147556"/>
                  <a:pt x="5569047" y="1141641"/>
                  <a:pt x="5575921" y="1138204"/>
                </a:cubicBezTo>
                <a:cubicBezTo>
                  <a:pt x="5591368" y="1130481"/>
                  <a:pt x="5604307" y="1131555"/>
                  <a:pt x="5620682" y="1125415"/>
                </a:cubicBezTo>
                <a:cubicBezTo>
                  <a:pt x="5629607" y="1122068"/>
                  <a:pt x="5637498" y="1116382"/>
                  <a:pt x="5646260" y="1112627"/>
                </a:cubicBezTo>
                <a:cubicBezTo>
                  <a:pt x="5652455" y="1109972"/>
                  <a:pt x="5659248" y="1108887"/>
                  <a:pt x="5665443" y="1106232"/>
                </a:cubicBezTo>
                <a:cubicBezTo>
                  <a:pt x="5720741" y="1082532"/>
                  <a:pt x="5665226" y="1102041"/>
                  <a:pt x="5710204" y="1087049"/>
                </a:cubicBezTo>
                <a:cubicBezTo>
                  <a:pt x="5716598" y="1082786"/>
                  <a:pt x="5722364" y="1077381"/>
                  <a:pt x="5729387" y="1074260"/>
                </a:cubicBezTo>
                <a:cubicBezTo>
                  <a:pt x="5741706" y="1068785"/>
                  <a:pt x="5756537" y="1068949"/>
                  <a:pt x="5767754" y="1061471"/>
                </a:cubicBezTo>
                <a:cubicBezTo>
                  <a:pt x="5774148" y="1057208"/>
                  <a:pt x="5780063" y="1052120"/>
                  <a:pt x="5786937" y="1048683"/>
                </a:cubicBezTo>
                <a:cubicBezTo>
                  <a:pt x="5792966" y="1045669"/>
                  <a:pt x="5800228" y="1045561"/>
                  <a:pt x="5806120" y="1042288"/>
                </a:cubicBezTo>
                <a:cubicBezTo>
                  <a:pt x="5819556" y="1034824"/>
                  <a:pt x="5833618" y="1027579"/>
                  <a:pt x="5844486" y="1016711"/>
                </a:cubicBezTo>
                <a:cubicBezTo>
                  <a:pt x="5850881" y="1010316"/>
                  <a:pt x="5856145" y="1002543"/>
                  <a:pt x="5863670" y="997527"/>
                </a:cubicBezTo>
                <a:cubicBezTo>
                  <a:pt x="5869278" y="993788"/>
                  <a:pt x="5876658" y="993788"/>
                  <a:pt x="5882853" y="991133"/>
                </a:cubicBezTo>
                <a:cubicBezTo>
                  <a:pt x="5891614" y="987378"/>
                  <a:pt x="5900256" y="983248"/>
                  <a:pt x="5908430" y="978344"/>
                </a:cubicBezTo>
                <a:cubicBezTo>
                  <a:pt x="5921610" y="970436"/>
                  <a:pt x="5934008" y="961292"/>
                  <a:pt x="5946797" y="952766"/>
                </a:cubicBezTo>
                <a:lnTo>
                  <a:pt x="5965980" y="939978"/>
                </a:lnTo>
                <a:cubicBezTo>
                  <a:pt x="5972374" y="935715"/>
                  <a:pt x="5978289" y="930626"/>
                  <a:pt x="5985163" y="927189"/>
                </a:cubicBezTo>
                <a:cubicBezTo>
                  <a:pt x="6016770" y="911386"/>
                  <a:pt x="6001698" y="917414"/>
                  <a:pt x="6029924" y="908006"/>
                </a:cubicBezTo>
                <a:lnTo>
                  <a:pt x="6068291" y="882428"/>
                </a:lnTo>
                <a:cubicBezTo>
                  <a:pt x="6074685" y="878165"/>
                  <a:pt x="6080183" y="872069"/>
                  <a:pt x="6087474" y="869639"/>
                </a:cubicBezTo>
                <a:lnTo>
                  <a:pt x="6106657" y="863245"/>
                </a:lnTo>
                <a:cubicBezTo>
                  <a:pt x="6149226" y="820676"/>
                  <a:pt x="6103383" y="860800"/>
                  <a:pt x="6145023" y="837667"/>
                </a:cubicBezTo>
                <a:cubicBezTo>
                  <a:pt x="6158459" y="830203"/>
                  <a:pt x="6169642" y="818964"/>
                  <a:pt x="6183390" y="812090"/>
                </a:cubicBezTo>
                <a:cubicBezTo>
                  <a:pt x="6191916" y="807827"/>
                  <a:pt x="6200885" y="804353"/>
                  <a:pt x="6208968" y="799301"/>
                </a:cubicBezTo>
                <a:cubicBezTo>
                  <a:pt x="6218005" y="793653"/>
                  <a:pt x="6225292" y="785406"/>
                  <a:pt x="6234545" y="780118"/>
                </a:cubicBezTo>
                <a:cubicBezTo>
                  <a:pt x="6240397" y="776774"/>
                  <a:pt x="6247836" y="776996"/>
                  <a:pt x="6253728" y="773723"/>
                </a:cubicBezTo>
                <a:cubicBezTo>
                  <a:pt x="6267164" y="766259"/>
                  <a:pt x="6279306" y="756672"/>
                  <a:pt x="6292095" y="748146"/>
                </a:cubicBezTo>
                <a:lnTo>
                  <a:pt x="6311278" y="735357"/>
                </a:lnTo>
                <a:cubicBezTo>
                  <a:pt x="6317672" y="731094"/>
                  <a:pt x="6323005" y="724432"/>
                  <a:pt x="6330461" y="722568"/>
                </a:cubicBezTo>
                <a:cubicBezTo>
                  <a:pt x="6385837" y="708723"/>
                  <a:pt x="6325888" y="725676"/>
                  <a:pt x="6381617" y="703385"/>
                </a:cubicBezTo>
                <a:cubicBezTo>
                  <a:pt x="6394133" y="698379"/>
                  <a:pt x="6407194" y="694859"/>
                  <a:pt x="6419983" y="690596"/>
                </a:cubicBezTo>
                <a:lnTo>
                  <a:pt x="6496716" y="665018"/>
                </a:lnTo>
                <a:cubicBezTo>
                  <a:pt x="6496721" y="665016"/>
                  <a:pt x="6535078" y="652232"/>
                  <a:pt x="6535082" y="652229"/>
                </a:cubicBezTo>
                <a:cubicBezTo>
                  <a:pt x="6541476" y="647966"/>
                  <a:pt x="6547242" y="642562"/>
                  <a:pt x="6554265" y="639441"/>
                </a:cubicBezTo>
                <a:cubicBezTo>
                  <a:pt x="6566584" y="633966"/>
                  <a:pt x="6592632" y="626652"/>
                  <a:pt x="6592632" y="626652"/>
                </a:cubicBezTo>
                <a:cubicBezTo>
                  <a:pt x="6599026" y="622389"/>
                  <a:pt x="6604941" y="617300"/>
                  <a:pt x="6611815" y="613863"/>
                </a:cubicBezTo>
                <a:cubicBezTo>
                  <a:pt x="6617844" y="610849"/>
                  <a:pt x="6625106" y="610742"/>
                  <a:pt x="6630998" y="607469"/>
                </a:cubicBezTo>
                <a:cubicBezTo>
                  <a:pt x="6644434" y="600004"/>
                  <a:pt x="6654783" y="586751"/>
                  <a:pt x="6669365" y="581891"/>
                </a:cubicBezTo>
                <a:cubicBezTo>
                  <a:pt x="6714343" y="566899"/>
                  <a:pt x="6658828" y="586408"/>
                  <a:pt x="6714126" y="562708"/>
                </a:cubicBezTo>
                <a:cubicBezTo>
                  <a:pt x="6720321" y="560053"/>
                  <a:pt x="6727280" y="559327"/>
                  <a:pt x="6733309" y="556313"/>
                </a:cubicBezTo>
                <a:cubicBezTo>
                  <a:pt x="6777466" y="534235"/>
                  <a:pt x="6724839" y="550439"/>
                  <a:pt x="6778070" y="537130"/>
                </a:cubicBezTo>
                <a:cubicBezTo>
                  <a:pt x="6833046" y="500478"/>
                  <a:pt x="6763488" y="544421"/>
                  <a:pt x="6816436" y="517947"/>
                </a:cubicBezTo>
                <a:cubicBezTo>
                  <a:pt x="6823310" y="514510"/>
                  <a:pt x="6828596" y="508279"/>
                  <a:pt x="6835619" y="505158"/>
                </a:cubicBezTo>
                <a:cubicBezTo>
                  <a:pt x="6847938" y="499683"/>
                  <a:pt x="6860908" y="495638"/>
                  <a:pt x="6873986" y="492369"/>
                </a:cubicBezTo>
                <a:cubicBezTo>
                  <a:pt x="6886971" y="489123"/>
                  <a:pt x="6905900" y="485086"/>
                  <a:pt x="6918747" y="479580"/>
                </a:cubicBezTo>
                <a:cubicBezTo>
                  <a:pt x="6927508" y="475825"/>
                  <a:pt x="6935281" y="469806"/>
                  <a:pt x="6944324" y="466792"/>
                </a:cubicBezTo>
                <a:cubicBezTo>
                  <a:pt x="6954635" y="463355"/>
                  <a:pt x="6965752" y="463033"/>
                  <a:pt x="6976296" y="460397"/>
                </a:cubicBezTo>
                <a:cubicBezTo>
                  <a:pt x="6982835" y="458762"/>
                  <a:pt x="6988998" y="455855"/>
                  <a:pt x="6995479" y="454003"/>
                </a:cubicBezTo>
                <a:cubicBezTo>
                  <a:pt x="7003929" y="451589"/>
                  <a:pt x="7012828" y="450694"/>
                  <a:pt x="7021057" y="447608"/>
                </a:cubicBezTo>
                <a:cubicBezTo>
                  <a:pt x="7029982" y="444261"/>
                  <a:pt x="7037592" y="437834"/>
                  <a:pt x="7046635" y="434820"/>
                </a:cubicBezTo>
                <a:cubicBezTo>
                  <a:pt x="7056946" y="431383"/>
                  <a:pt x="7068122" y="431285"/>
                  <a:pt x="7078607" y="428425"/>
                </a:cubicBezTo>
                <a:cubicBezTo>
                  <a:pt x="7091612" y="424878"/>
                  <a:pt x="7103895" y="418905"/>
                  <a:pt x="7116973" y="415636"/>
                </a:cubicBezTo>
                <a:lnTo>
                  <a:pt x="7142551" y="409242"/>
                </a:lnTo>
                <a:cubicBezTo>
                  <a:pt x="7151077" y="404979"/>
                  <a:pt x="7159954" y="401357"/>
                  <a:pt x="7168128" y="396453"/>
                </a:cubicBezTo>
                <a:cubicBezTo>
                  <a:pt x="7181308" y="388545"/>
                  <a:pt x="7191584" y="374604"/>
                  <a:pt x="7206495" y="370876"/>
                </a:cubicBezTo>
                <a:lnTo>
                  <a:pt x="7232072" y="364481"/>
                </a:lnTo>
                <a:cubicBezTo>
                  <a:pt x="7238467" y="360218"/>
                  <a:pt x="7244233" y="354813"/>
                  <a:pt x="7251256" y="351692"/>
                </a:cubicBezTo>
                <a:cubicBezTo>
                  <a:pt x="7263575" y="346217"/>
                  <a:pt x="7289622" y="338904"/>
                  <a:pt x="7289622" y="338904"/>
                </a:cubicBezTo>
                <a:cubicBezTo>
                  <a:pt x="7320054" y="318615"/>
                  <a:pt x="7296847" y="330981"/>
                  <a:pt x="7334383" y="319720"/>
                </a:cubicBezTo>
                <a:cubicBezTo>
                  <a:pt x="7347295" y="315846"/>
                  <a:pt x="7359671" y="310202"/>
                  <a:pt x="7372749" y="306932"/>
                </a:cubicBezTo>
                <a:cubicBezTo>
                  <a:pt x="7381275" y="304800"/>
                  <a:pt x="7389877" y="302951"/>
                  <a:pt x="7398327" y="300537"/>
                </a:cubicBezTo>
                <a:cubicBezTo>
                  <a:pt x="7404808" y="298685"/>
                  <a:pt x="7411007" y="295916"/>
                  <a:pt x="7417510" y="294143"/>
                </a:cubicBezTo>
                <a:cubicBezTo>
                  <a:pt x="7434467" y="289518"/>
                  <a:pt x="7451990" y="286912"/>
                  <a:pt x="7468665" y="281354"/>
                </a:cubicBezTo>
                <a:cubicBezTo>
                  <a:pt x="7481454" y="277091"/>
                  <a:pt x="7493954" y="271834"/>
                  <a:pt x="7507032" y="268565"/>
                </a:cubicBezTo>
                <a:cubicBezTo>
                  <a:pt x="7515558" y="266434"/>
                  <a:pt x="7524192" y="264696"/>
                  <a:pt x="7532610" y="262171"/>
                </a:cubicBezTo>
                <a:cubicBezTo>
                  <a:pt x="7545522" y="258297"/>
                  <a:pt x="7570976" y="249382"/>
                  <a:pt x="7570976" y="249382"/>
                </a:cubicBezTo>
                <a:cubicBezTo>
                  <a:pt x="7614950" y="220065"/>
                  <a:pt x="7594760" y="228664"/>
                  <a:pt x="7628526" y="217410"/>
                </a:cubicBezTo>
                <a:cubicBezTo>
                  <a:pt x="7668717" y="190615"/>
                  <a:pt x="7624616" y="218871"/>
                  <a:pt x="7673286" y="191832"/>
                </a:cubicBezTo>
                <a:cubicBezTo>
                  <a:pt x="7684150" y="185796"/>
                  <a:pt x="7693944" y="177792"/>
                  <a:pt x="7705258" y="172649"/>
                </a:cubicBezTo>
                <a:cubicBezTo>
                  <a:pt x="7717530" y="167071"/>
                  <a:pt x="7730836" y="164123"/>
                  <a:pt x="7743625" y="159860"/>
                </a:cubicBezTo>
                <a:cubicBezTo>
                  <a:pt x="7798597" y="123211"/>
                  <a:pt x="7729048" y="167148"/>
                  <a:pt x="7781991" y="140677"/>
                </a:cubicBezTo>
                <a:cubicBezTo>
                  <a:pt x="7788865" y="137240"/>
                  <a:pt x="7794152" y="131009"/>
                  <a:pt x="7801175" y="127888"/>
                </a:cubicBezTo>
                <a:cubicBezTo>
                  <a:pt x="7813494" y="122413"/>
                  <a:pt x="7826752" y="119362"/>
                  <a:pt x="7839541" y="115099"/>
                </a:cubicBezTo>
                <a:lnTo>
                  <a:pt x="7858724" y="108705"/>
                </a:lnTo>
                <a:lnTo>
                  <a:pt x="7877907" y="102311"/>
                </a:lnTo>
                <a:cubicBezTo>
                  <a:pt x="7884302" y="98048"/>
                  <a:pt x="7890217" y="92959"/>
                  <a:pt x="7897091" y="89522"/>
                </a:cubicBezTo>
                <a:cubicBezTo>
                  <a:pt x="7903120" y="86508"/>
                  <a:pt x="7910422" y="86471"/>
                  <a:pt x="7916274" y="83127"/>
                </a:cubicBezTo>
                <a:cubicBezTo>
                  <a:pt x="7925527" y="77839"/>
                  <a:pt x="7933120" y="70055"/>
                  <a:pt x="7941851" y="63944"/>
                </a:cubicBezTo>
                <a:cubicBezTo>
                  <a:pt x="7954443" y="55130"/>
                  <a:pt x="7967429" y="46892"/>
                  <a:pt x="7980218" y="38366"/>
                </a:cubicBezTo>
                <a:cubicBezTo>
                  <a:pt x="7986612" y="34103"/>
                  <a:pt x="7993967" y="31012"/>
                  <a:pt x="7999401" y="25578"/>
                </a:cubicBezTo>
                <a:cubicBezTo>
                  <a:pt x="8021954" y="3024"/>
                  <a:pt x="8010495" y="10438"/>
                  <a:pt x="8031373" y="0"/>
                </a:cubicBezTo>
              </a:path>
            </a:pathLst>
          </a:custGeom>
          <a:noFill/>
          <a:ln w="12700" cap="flat" cmpd="sng" algn="ctr">
            <a:solidFill>
              <a:srgbClr val="CC3300"/>
            </a:solidFill>
            <a:prstDash val="sysDash"/>
            <a:round/>
            <a:headEnd type="none" w="sm" len="sm"/>
            <a:tailEnd type="non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464736" y="262128"/>
            <a:ext cx="24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rgbClr val="C00000"/>
                </a:solidFill>
                <a:latin typeface="Trebuchet MS" pitchFamily="34" charset="0"/>
              </a:rPr>
              <a:t>proton drip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451783" y="835668"/>
                <a:ext cx="55717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~300</m:t>
                    </m:r>
                  </m:oMath>
                </a14:m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stable</a:t>
                </a:r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nuclei</a:t>
                </a:r>
                <a:endParaRPr lang="cs-CZ" b="0" dirty="0">
                  <a:latin typeface="Trebuchet MS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2500</m:t>
                    </m:r>
                  </m:oMath>
                </a14:m>
                <a:r>
                  <a:rPr lang="en-US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experimentally</a:t>
                </a:r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observed</a:t>
                </a:r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nuclei</a:t>
                </a:r>
                <a:endParaRPr lang="cs-CZ" b="0" dirty="0">
                  <a:latin typeface="Trebuchet MS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~9000</m:t>
                    </m:r>
                  </m:oMath>
                </a14:m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total</a:t>
                </a:r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number</a:t>
                </a:r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of</a:t>
                </a:r>
                <a:r>
                  <a:rPr lang="cs-CZ" b="0" dirty="0">
                    <a:latin typeface="Trebuchet MS" pitchFamily="34" charset="0"/>
                  </a:rPr>
                  <a:t> </a:t>
                </a:r>
                <a:r>
                  <a:rPr lang="cs-CZ" b="0" dirty="0" err="1">
                    <a:latin typeface="Trebuchet MS" pitchFamily="34" charset="0"/>
                  </a:rPr>
                  <a:t>nuclei</a:t>
                </a:r>
                <a:endParaRPr lang="cs-CZ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3" y="835668"/>
                <a:ext cx="5571716" cy="923330"/>
              </a:xfrm>
              <a:prstGeom prst="rect">
                <a:avLst/>
              </a:prstGeom>
              <a:blipFill>
                <a:blip r:embed="rId8"/>
                <a:stretch>
                  <a:fillRect t="-3947" b="-8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486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529FFC2-8AE2-4C6D-98A1-126B7C5A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7" y="895875"/>
            <a:ext cx="4168844" cy="5452628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D3A5BFA-2E09-477E-9FB2-A5234B0E61B6}"/>
              </a:ext>
            </a:extLst>
          </p:cNvPr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5CF8694-2311-4455-9534-E14A288A52A7}"/>
              </a:ext>
            </a:extLst>
          </p:cNvPr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55F295-9233-444B-A7FC-0AF815438605}"/>
              </a:ext>
            </a:extLst>
          </p:cNvPr>
          <p:cNvSpPr txBox="1"/>
          <p:nvPr/>
        </p:nvSpPr>
        <p:spPr>
          <a:xfrm>
            <a:off x="468313" y="331995"/>
            <a:ext cx="671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u="sng" dirty="0">
                <a:solidFill>
                  <a:srgbClr val="0000B4"/>
                </a:solidFill>
                <a:latin typeface="Trebuchet MS" pitchFamily="34" charset="0"/>
              </a:rPr>
              <a:t>Smooth level density analysis</a:t>
            </a:r>
            <a:endParaRPr lang="en-GB" sz="3200" b="0" u="sng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0242F1F-713B-4005-9C25-E18DF645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7" y="6497856"/>
            <a:ext cx="84170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Book Antiqua" panose="02040602050305030304" pitchFamily="18" charset="0"/>
              </a:rPr>
              <a:t>L. </a:t>
            </a:r>
            <a:r>
              <a:rPr lang="cs-CZ" altLang="cs-CZ" sz="1400" b="0" dirty="0" err="1">
                <a:latin typeface="Book Antiqua" panose="02040602050305030304" pitchFamily="18" charset="0"/>
              </a:rPr>
              <a:t>Laloux</a:t>
            </a:r>
            <a:r>
              <a:rPr lang="cs-CZ" altLang="cs-CZ" sz="1400" b="0" dirty="0">
                <a:latin typeface="Book Antiqua" panose="02040602050305030304" pitchFamily="18" charset="0"/>
              </a:rPr>
              <a:t> et al., </a:t>
            </a:r>
            <a:r>
              <a:rPr lang="cs-CZ" altLang="cs-CZ" sz="1400" b="0" i="1" dirty="0" err="1">
                <a:latin typeface="Book Antiqua" panose="02040602050305030304" pitchFamily="18" charset="0"/>
              </a:rPr>
              <a:t>Noise</a:t>
            </a:r>
            <a:r>
              <a:rPr lang="cs-CZ" altLang="cs-CZ" sz="1400" b="0" i="1" dirty="0">
                <a:latin typeface="Book Antiqua" panose="02040602050305030304" pitchFamily="18" charset="0"/>
              </a:rPr>
              <a:t> dressing </a:t>
            </a:r>
            <a:r>
              <a:rPr lang="cs-CZ" altLang="cs-CZ" sz="1400" b="0" i="1" dirty="0" err="1">
                <a:latin typeface="Book Antiqua" panose="02040602050305030304" pitchFamily="18" charset="0"/>
              </a:rPr>
              <a:t>of</a:t>
            </a:r>
            <a:r>
              <a:rPr lang="cs-CZ" altLang="cs-CZ" sz="1400" b="0" i="1" dirty="0">
                <a:latin typeface="Book Antiqua" panose="02040602050305030304" pitchFamily="18" charset="0"/>
              </a:rPr>
              <a:t> </a:t>
            </a:r>
            <a:r>
              <a:rPr lang="cs-CZ" altLang="cs-CZ" sz="1400" b="0" i="1" dirty="0" err="1">
                <a:latin typeface="Book Antiqua" panose="02040602050305030304" pitchFamily="18" charset="0"/>
              </a:rPr>
              <a:t>financial</a:t>
            </a:r>
            <a:r>
              <a:rPr lang="cs-CZ" altLang="cs-CZ" sz="1400" b="0" i="1" dirty="0">
                <a:latin typeface="Book Antiqua" panose="02040602050305030304" pitchFamily="18" charset="0"/>
              </a:rPr>
              <a:t> </a:t>
            </a:r>
            <a:r>
              <a:rPr lang="cs-CZ" altLang="cs-CZ" sz="1400" b="0" i="1" dirty="0" err="1">
                <a:latin typeface="Book Antiqua" panose="02040602050305030304" pitchFamily="18" charset="0"/>
              </a:rPr>
              <a:t>correlation</a:t>
            </a:r>
            <a:r>
              <a:rPr lang="cs-CZ" altLang="cs-CZ" sz="1400" b="0" i="1" dirty="0">
                <a:latin typeface="Book Antiqua" panose="02040602050305030304" pitchFamily="18" charset="0"/>
              </a:rPr>
              <a:t> </a:t>
            </a:r>
            <a:r>
              <a:rPr lang="cs-CZ" altLang="cs-CZ" sz="1400" b="0" i="1" dirty="0" err="1">
                <a:latin typeface="Book Antiqua" panose="02040602050305030304" pitchFamily="18" charset="0"/>
              </a:rPr>
              <a:t>matrices</a:t>
            </a:r>
            <a:r>
              <a:rPr lang="cs-CZ" altLang="cs-CZ" sz="1400" b="0" dirty="0">
                <a:latin typeface="Book Antiqua" panose="02040602050305030304" pitchFamily="18" charset="0"/>
              </a:rPr>
              <a:t>, </a:t>
            </a:r>
            <a:r>
              <a:rPr lang="cs-CZ" altLang="cs-CZ" sz="1400" b="0" dirty="0" err="1">
                <a:latin typeface="Book Antiqua" panose="02040602050305030304" pitchFamily="18" charset="0"/>
              </a:rPr>
              <a:t>Phys</a:t>
            </a:r>
            <a:r>
              <a:rPr lang="cs-CZ" altLang="cs-CZ" sz="1400" b="0" dirty="0">
                <a:latin typeface="Book Antiqua" panose="02040602050305030304" pitchFamily="18" charset="0"/>
              </a:rPr>
              <a:t>. </a:t>
            </a:r>
            <a:r>
              <a:rPr lang="cs-CZ" altLang="cs-CZ" sz="1400" b="0" dirty="0" err="1">
                <a:latin typeface="Book Antiqua" panose="02040602050305030304" pitchFamily="18" charset="0"/>
              </a:rPr>
              <a:t>Rev</a:t>
            </a:r>
            <a:r>
              <a:rPr lang="cs-CZ" altLang="cs-CZ" sz="1400" b="0" dirty="0">
                <a:latin typeface="Book Antiqua" panose="02040602050305030304" pitchFamily="18" charset="0"/>
              </a:rPr>
              <a:t>. </a:t>
            </a:r>
            <a:r>
              <a:rPr lang="cs-CZ" altLang="cs-CZ" sz="1400" b="0" dirty="0" err="1">
                <a:latin typeface="Book Antiqua" panose="02040602050305030304" pitchFamily="18" charset="0"/>
              </a:rPr>
              <a:t>Lett</a:t>
            </a:r>
            <a:r>
              <a:rPr lang="cs-CZ" altLang="cs-CZ" sz="1400" b="0" dirty="0">
                <a:latin typeface="Book Antiqua" panose="02040602050305030304" pitchFamily="18" charset="0"/>
              </a:rPr>
              <a:t>. </a:t>
            </a:r>
            <a:r>
              <a:rPr lang="cs-CZ" altLang="cs-CZ" sz="1400" dirty="0">
                <a:latin typeface="Book Antiqua" panose="02040602050305030304" pitchFamily="18" charset="0"/>
              </a:rPr>
              <a:t>83</a:t>
            </a:r>
            <a:r>
              <a:rPr lang="cs-CZ" altLang="cs-CZ" sz="1400" b="0" dirty="0">
                <a:latin typeface="Book Antiqua" panose="02040602050305030304" pitchFamily="18" charset="0"/>
              </a:rPr>
              <a:t>, 1467 (1999)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9E7EE3D-B440-48DB-B1D6-81F49A5F4383}"/>
              </a:ext>
            </a:extLst>
          </p:cNvPr>
          <p:cNvSpPr txBox="1"/>
          <p:nvPr/>
        </p:nvSpPr>
        <p:spPr>
          <a:xfrm>
            <a:off x="4659618" y="1365234"/>
            <a:ext cx="178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solidFill>
                  <a:srgbClr val="0000B4"/>
                </a:solidFill>
                <a:latin typeface="Trebuchet MS" pitchFamily="34" charset="0"/>
              </a:rPr>
              <a:t>Theory</a:t>
            </a:r>
            <a:r>
              <a:rPr lang="cs-CZ" b="0" dirty="0">
                <a:solidFill>
                  <a:srgbClr val="0000B4"/>
                </a:solidFill>
                <a:latin typeface="Trebuchet MS" pitchFamily="34" charset="0"/>
              </a:rPr>
              <a:t>:</a:t>
            </a:r>
            <a:endParaRPr lang="en-GB" b="0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8EAC69-7173-4CB3-92BE-684C28AE1309}"/>
              </a:ext>
            </a:extLst>
          </p:cNvPr>
          <p:cNvSpPr txBox="1"/>
          <p:nvPr/>
        </p:nvSpPr>
        <p:spPr>
          <a:xfrm>
            <a:off x="1142999" y="1032238"/>
            <a:ext cx="193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solidFill>
                  <a:srgbClr val="CC3300"/>
                </a:solidFill>
                <a:latin typeface="Trebuchet MS" pitchFamily="34" charset="0"/>
              </a:rPr>
              <a:t>Stock</a:t>
            </a:r>
            <a:r>
              <a:rPr lang="cs-CZ" b="0" dirty="0">
                <a:solidFill>
                  <a:srgbClr val="CC3300"/>
                </a:solidFill>
                <a:latin typeface="Trebuchet MS" pitchFamily="34" charset="0"/>
              </a:rPr>
              <a:t> market</a:t>
            </a:r>
            <a:endParaRPr lang="en-GB" b="0" dirty="0" err="1">
              <a:solidFill>
                <a:srgbClr val="CC33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CFBB11C-F13A-4FFE-B6BE-72BDEE50ED31}"/>
                  </a:ext>
                </a:extLst>
              </p:cNvPr>
              <p:cNvSpPr txBox="1"/>
              <p:nvPr/>
            </p:nvSpPr>
            <p:spPr>
              <a:xfrm>
                <a:off x="5386755" y="1216904"/>
                <a:ext cx="3833446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16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CFBB11C-F13A-4FFE-B6BE-72BDEE50E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55" y="1216904"/>
                <a:ext cx="3833446" cy="625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DE703229-2B38-44E3-9E39-F9320A1F9A6F}"/>
                  </a:ext>
                </a:extLst>
              </p:cNvPr>
              <p:cNvSpPr txBox="1"/>
              <p:nvPr/>
            </p:nvSpPr>
            <p:spPr>
              <a:xfrm>
                <a:off x="5038409" y="1916214"/>
                <a:ext cx="3099315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±2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5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DE703229-2B38-44E3-9E39-F9320A1F9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09" y="1916214"/>
                <a:ext cx="3099315" cy="774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CAEDC9AE-16D1-45C6-B0DC-62C1E13B2FA1}"/>
                  </a:ext>
                </a:extLst>
              </p:cNvPr>
              <p:cNvSpPr txBox="1"/>
              <p:nvPr/>
            </p:nvSpPr>
            <p:spPr>
              <a:xfrm>
                <a:off x="7959364" y="2041857"/>
                <a:ext cx="1055076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15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CAEDC9AE-16D1-45C6-B0DC-62C1E13B2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364" y="2041857"/>
                <a:ext cx="1055076" cy="523028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Skupina 27">
            <a:extLst>
              <a:ext uri="{FF2B5EF4-FFF2-40B4-BE49-F238E27FC236}">
                <a16:creationId xmlns:a16="http://schemas.microsoft.com/office/drawing/2014/main" id="{9290BA0B-3C35-421F-A6DB-36E37DC38AC5}"/>
              </a:ext>
            </a:extLst>
          </p:cNvPr>
          <p:cNvGrpSpPr/>
          <p:nvPr/>
        </p:nvGrpSpPr>
        <p:grpSpPr>
          <a:xfrm>
            <a:off x="2977662" y="3792423"/>
            <a:ext cx="6090136" cy="2249131"/>
            <a:chOff x="2977662" y="3792423"/>
            <a:chExt cx="6090136" cy="2249131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62807FE0-430D-4B13-A9FC-605B52530053}"/>
                </a:ext>
              </a:extLst>
            </p:cNvPr>
            <p:cNvSpPr/>
            <p:nvPr/>
          </p:nvSpPr>
          <p:spPr bwMode="auto">
            <a:xfrm>
              <a:off x="2977662" y="3792423"/>
              <a:ext cx="1482969" cy="62717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5F4BD86C-2C41-4C24-A9AD-8036A8D4CC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21991" y="4419600"/>
              <a:ext cx="1052781" cy="115678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62F0C200-368A-41BD-9255-5C0B46CA6B50}"/>
                </a:ext>
              </a:extLst>
            </p:cNvPr>
            <p:cNvSpPr txBox="1"/>
            <p:nvPr/>
          </p:nvSpPr>
          <p:spPr>
            <a:xfrm>
              <a:off x="4693651" y="5456779"/>
              <a:ext cx="43741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Trebuchet MS" pitchFamily="34" charset="0"/>
                </a:rPr>
                <a:t>Largest eigenvalues – strong correlation (important principal components)</a:t>
              </a:r>
              <a:endParaRPr lang="en-GB" sz="1600" b="0" dirty="0" err="1">
                <a:latin typeface="Trebuchet MS" pitchFamily="34" charset="0"/>
              </a:endParaRPr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BCFAC5B-CE1F-456C-B269-522D71CDB415}"/>
              </a:ext>
            </a:extLst>
          </p:cNvPr>
          <p:cNvSpPr txBox="1"/>
          <p:nvPr/>
        </p:nvSpPr>
        <p:spPr>
          <a:xfrm>
            <a:off x="5838091" y="2818064"/>
            <a:ext cx="309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Trebuchet MS" pitchFamily="34" charset="0"/>
              </a:rPr>
              <a:t>- For totally uncorrelated signal</a:t>
            </a:r>
            <a:endParaRPr lang="en-GB" sz="1600" b="0" dirty="0" err="1">
              <a:latin typeface="Trebuchet MS" pitchFamily="34" charset="0"/>
            </a:endParaRP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A8FD5646-846A-4B18-B6A8-E487E4AD880E}"/>
              </a:ext>
            </a:extLst>
          </p:cNvPr>
          <p:cNvGrpSpPr/>
          <p:nvPr/>
        </p:nvGrpSpPr>
        <p:grpSpPr>
          <a:xfrm>
            <a:off x="1189892" y="1842782"/>
            <a:ext cx="7824548" cy="2582688"/>
            <a:chOff x="1189892" y="1842782"/>
            <a:chExt cx="7824548" cy="2582688"/>
          </a:xfrm>
        </p:grpSpPr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C20E2C62-4505-47AE-8217-603A5DD34E04}"/>
                </a:ext>
              </a:extLst>
            </p:cNvPr>
            <p:cNvSpPr/>
            <p:nvPr/>
          </p:nvSpPr>
          <p:spPr bwMode="auto">
            <a:xfrm>
              <a:off x="1189892" y="1842782"/>
              <a:ext cx="175846" cy="2582688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F2AA45A6-E87F-4881-A812-22618D1B57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59877" y="3178846"/>
              <a:ext cx="3414157" cy="72005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CD004831-798E-4B91-B3B4-3CFE98A5AC12}"/>
                </a:ext>
              </a:extLst>
            </p:cNvPr>
            <p:cNvSpPr txBox="1"/>
            <p:nvPr/>
          </p:nvSpPr>
          <p:spPr>
            <a:xfrm>
              <a:off x="4774034" y="3813133"/>
              <a:ext cx="42404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0" dirty="0">
                  <a:latin typeface="Trebuchet MS" pitchFamily="34" charset="0"/>
                </a:rPr>
                <a:t>Smallest eigenvalues deviating from the theory – may carry some information</a:t>
              </a:r>
              <a:endParaRPr lang="en-GB" sz="1500" b="0" dirty="0" err="1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8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031EF04-7B1B-42D9-A664-4429618F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" y="0"/>
            <a:ext cx="3926047" cy="34898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0425EA-D8D5-488F-9991-2E74BFA01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-2"/>
            <a:ext cx="3926047" cy="3489820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8090919-73E7-40A3-9595-06F93F3E7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4" y="3730142"/>
            <a:ext cx="4076693" cy="3057520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FA1C1AC5-3301-43CE-8D5E-2E6E7B87F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0" y="3725014"/>
            <a:ext cx="4038592" cy="3028944"/>
          </a:xfrm>
          <a:prstGeom prst="rect">
            <a:avLst/>
          </a:prstGeom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C7F2F543-F538-4E1E-A44E-F62E65D09BF1}"/>
              </a:ext>
            </a:extLst>
          </p:cNvPr>
          <p:cNvSpPr txBox="1"/>
          <p:nvPr/>
        </p:nvSpPr>
        <p:spPr>
          <a:xfrm>
            <a:off x="298936" y="3584334"/>
            <a:ext cx="5017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B4"/>
                </a:solidFill>
                <a:latin typeface="Trebuchet MS" pitchFamily="34" charset="0"/>
              </a:rPr>
              <a:t>Eigenvalues of the correlation matrix</a:t>
            </a:r>
            <a:endParaRPr lang="en-GB" sz="2000" b="0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E901F0F6-4A2C-40EF-992E-3F14A47707B2}"/>
              </a:ext>
            </a:extLst>
          </p:cNvPr>
          <p:cNvSpPr txBox="1"/>
          <p:nvPr/>
        </p:nvSpPr>
        <p:spPr>
          <a:xfrm>
            <a:off x="2532183" y="5744310"/>
            <a:ext cx="137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339933"/>
                </a:solidFill>
                <a:latin typeface="Trebuchet MS" pitchFamily="34" charset="0"/>
              </a:rPr>
              <a:t>Important correlations</a:t>
            </a:r>
            <a:endParaRPr lang="en-GB" sz="1400" b="0" dirty="0" err="1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5663514B-0D0B-41C2-B67B-110821276997}"/>
              </a:ext>
            </a:extLst>
          </p:cNvPr>
          <p:cNvSpPr txBox="1"/>
          <p:nvPr/>
        </p:nvSpPr>
        <p:spPr>
          <a:xfrm>
            <a:off x="6986952" y="5744310"/>
            <a:ext cx="137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339933"/>
                </a:solidFill>
                <a:latin typeface="Trebuchet MS" pitchFamily="34" charset="0"/>
              </a:rPr>
              <a:t>Important correlations</a:t>
            </a:r>
            <a:endParaRPr lang="en-GB" sz="1400" b="0" dirty="0" err="1">
              <a:solidFill>
                <a:srgbClr val="33993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2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534FDB9C-5BC2-40A7-A22B-370761B66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15" y="5147205"/>
            <a:ext cx="1717302" cy="17173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5E3F1B7-11FB-47EF-A4A9-BC25ACC21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13" y="5140569"/>
            <a:ext cx="1717302" cy="171730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031EF04-7B1B-42D9-A664-4429618F4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" y="0"/>
            <a:ext cx="3926047" cy="34898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8A8813-98B7-47A4-BA38-CD96545015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28" y="3428226"/>
            <a:ext cx="1717431" cy="17174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801864C-2DDF-426B-987A-68F4414CA2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3" y="3429000"/>
            <a:ext cx="1717431" cy="17174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0425EA-D8D5-488F-9991-2E74BFA01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-2"/>
            <a:ext cx="3926047" cy="348982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4EF26D7-2B9A-489B-983D-B216EDD887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717431" cy="171743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56DEEAF-7421-4E78-91A6-A6281E3588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40569"/>
            <a:ext cx="1717431" cy="1717431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F3F016A-EA4B-4109-9E2F-DEA227C97D5A}"/>
              </a:ext>
            </a:extLst>
          </p:cNvPr>
          <p:cNvSpPr txBox="1"/>
          <p:nvPr/>
        </p:nvSpPr>
        <p:spPr>
          <a:xfrm>
            <a:off x="961290" y="3311014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1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EA68C76-D00C-4102-A45C-6C72FAA57B0B}"/>
              </a:ext>
            </a:extLst>
          </p:cNvPr>
          <p:cNvSpPr txBox="1"/>
          <p:nvPr/>
        </p:nvSpPr>
        <p:spPr>
          <a:xfrm>
            <a:off x="2518930" y="3311014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2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34C9820-8D1F-44AB-8AE9-9F4686A008BF}"/>
              </a:ext>
            </a:extLst>
          </p:cNvPr>
          <p:cNvSpPr txBox="1"/>
          <p:nvPr/>
        </p:nvSpPr>
        <p:spPr>
          <a:xfrm>
            <a:off x="4052420" y="3311014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3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BD32B7A-5D01-4908-AA56-0E3B67D49B9F}"/>
              </a:ext>
            </a:extLst>
          </p:cNvPr>
          <p:cNvSpPr txBox="1"/>
          <p:nvPr/>
        </p:nvSpPr>
        <p:spPr>
          <a:xfrm>
            <a:off x="961290" y="5022583"/>
            <a:ext cx="45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11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4FB538F-C5AB-4DDF-B811-0798C96D57B5}"/>
              </a:ext>
            </a:extLst>
          </p:cNvPr>
          <p:cNvSpPr txBox="1"/>
          <p:nvPr/>
        </p:nvSpPr>
        <p:spPr>
          <a:xfrm>
            <a:off x="2499050" y="5022583"/>
            <a:ext cx="44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12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7026AD0-6C66-494D-9E28-C68DB62B2861}"/>
              </a:ext>
            </a:extLst>
          </p:cNvPr>
          <p:cNvSpPr txBox="1"/>
          <p:nvPr/>
        </p:nvSpPr>
        <p:spPr>
          <a:xfrm>
            <a:off x="4042031" y="5022583"/>
            <a:ext cx="44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13</a:t>
            </a:r>
            <a:endParaRPr lang="en-GB" b="0" dirty="0" err="1">
              <a:latin typeface="Trebuchet MS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66DBB99A-1C7C-4E3F-87E8-CA10D55AC0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24" y="3444296"/>
            <a:ext cx="1736705" cy="173670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77FB7F9-E440-4448-81A1-F6B70BF502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1" y="3450932"/>
            <a:ext cx="1696273" cy="1696273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78CD493-6A56-4379-88D0-D7B89BC2C6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7" y="5097239"/>
            <a:ext cx="1755544" cy="1755544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2DC0B4B4-7C6B-4F3B-9AB4-D0AF41769C33}"/>
              </a:ext>
            </a:extLst>
          </p:cNvPr>
          <p:cNvSpPr txBox="1"/>
          <p:nvPr/>
        </p:nvSpPr>
        <p:spPr>
          <a:xfrm>
            <a:off x="6078979" y="3311014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1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65AF483-AEE8-4B52-BE46-FDEFA7937260}"/>
              </a:ext>
            </a:extLst>
          </p:cNvPr>
          <p:cNvSpPr txBox="1"/>
          <p:nvPr/>
        </p:nvSpPr>
        <p:spPr>
          <a:xfrm>
            <a:off x="7849517" y="3311014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2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6729BA8-66A9-4A52-B51B-6BEE49324D05}"/>
              </a:ext>
            </a:extLst>
          </p:cNvPr>
          <p:cNvSpPr txBox="1"/>
          <p:nvPr/>
        </p:nvSpPr>
        <p:spPr>
          <a:xfrm>
            <a:off x="6078979" y="5022583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3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B4C5B87-F351-40E1-A5A8-04051A12A58E}"/>
              </a:ext>
            </a:extLst>
          </p:cNvPr>
          <p:cNvSpPr txBox="1"/>
          <p:nvPr/>
        </p:nvSpPr>
        <p:spPr>
          <a:xfrm>
            <a:off x="7038739" y="5374846"/>
            <a:ext cx="1869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B4"/>
                </a:solidFill>
                <a:latin typeface="Trebuchet MS" pitchFamily="34" charset="0"/>
              </a:rPr>
              <a:t>Principal component analysis</a:t>
            </a:r>
            <a:endParaRPr lang="en-GB" sz="2400" b="0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8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534FDB9C-5BC2-40A7-A22B-370761B66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15" y="5147205"/>
            <a:ext cx="1717302" cy="17173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5E3F1B7-11FB-47EF-A4A9-BC25ACC21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13" y="5140569"/>
            <a:ext cx="1717302" cy="171730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031EF04-7B1B-42D9-A664-4429618F4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" y="0"/>
            <a:ext cx="3926047" cy="34898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8A8813-98B7-47A4-BA38-CD96545015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28" y="3428226"/>
            <a:ext cx="1717431" cy="17174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801864C-2DDF-426B-987A-68F4414CA2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3" y="3429000"/>
            <a:ext cx="1717431" cy="17174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0425EA-D8D5-488F-9991-2E74BFA01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-2"/>
            <a:ext cx="3926047" cy="348982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4EF26D7-2B9A-489B-983D-B216EDD887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717431" cy="171743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56DEEAF-7421-4E78-91A6-A6281E3588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40569"/>
            <a:ext cx="1717431" cy="1717431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F3F016A-EA4B-4109-9E2F-DEA227C97D5A}"/>
              </a:ext>
            </a:extLst>
          </p:cNvPr>
          <p:cNvSpPr txBox="1"/>
          <p:nvPr/>
        </p:nvSpPr>
        <p:spPr>
          <a:xfrm>
            <a:off x="961290" y="3311014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1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EA68C76-D00C-4102-A45C-6C72FAA57B0B}"/>
              </a:ext>
            </a:extLst>
          </p:cNvPr>
          <p:cNvSpPr txBox="1"/>
          <p:nvPr/>
        </p:nvSpPr>
        <p:spPr>
          <a:xfrm>
            <a:off x="2518930" y="3311014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2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34C9820-8D1F-44AB-8AE9-9F4686A008BF}"/>
              </a:ext>
            </a:extLst>
          </p:cNvPr>
          <p:cNvSpPr txBox="1"/>
          <p:nvPr/>
        </p:nvSpPr>
        <p:spPr>
          <a:xfrm>
            <a:off x="4052420" y="3311014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3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BD32B7A-5D01-4908-AA56-0E3B67D49B9F}"/>
              </a:ext>
            </a:extLst>
          </p:cNvPr>
          <p:cNvSpPr txBox="1"/>
          <p:nvPr/>
        </p:nvSpPr>
        <p:spPr>
          <a:xfrm>
            <a:off x="961290" y="5022583"/>
            <a:ext cx="45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11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4FB538F-C5AB-4DDF-B811-0798C96D57B5}"/>
              </a:ext>
            </a:extLst>
          </p:cNvPr>
          <p:cNvSpPr txBox="1"/>
          <p:nvPr/>
        </p:nvSpPr>
        <p:spPr>
          <a:xfrm>
            <a:off x="2499050" y="5022583"/>
            <a:ext cx="44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12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7026AD0-6C66-494D-9E28-C68DB62B2861}"/>
              </a:ext>
            </a:extLst>
          </p:cNvPr>
          <p:cNvSpPr txBox="1"/>
          <p:nvPr/>
        </p:nvSpPr>
        <p:spPr>
          <a:xfrm>
            <a:off x="4042031" y="5022583"/>
            <a:ext cx="44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13</a:t>
            </a:r>
            <a:endParaRPr lang="en-GB" b="0" dirty="0" err="1">
              <a:latin typeface="Trebuchet MS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66DBB99A-1C7C-4E3F-87E8-CA10D55AC0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24" y="3444296"/>
            <a:ext cx="1736705" cy="173670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77FB7F9-E440-4448-81A1-F6B70BF502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71" y="3450932"/>
            <a:ext cx="1696273" cy="1696273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78CD493-6A56-4379-88D0-D7B89BC2C6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7" y="5097239"/>
            <a:ext cx="1755544" cy="1755544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2DC0B4B4-7C6B-4F3B-9AB4-D0AF41769C33}"/>
              </a:ext>
            </a:extLst>
          </p:cNvPr>
          <p:cNvSpPr txBox="1"/>
          <p:nvPr/>
        </p:nvSpPr>
        <p:spPr>
          <a:xfrm>
            <a:off x="6078979" y="3311014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1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65AF483-AEE8-4B52-BE46-FDEFA7937260}"/>
              </a:ext>
            </a:extLst>
          </p:cNvPr>
          <p:cNvSpPr txBox="1"/>
          <p:nvPr/>
        </p:nvSpPr>
        <p:spPr>
          <a:xfrm>
            <a:off x="7849517" y="3311014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2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6729BA8-66A9-4A52-B51B-6BEE49324D05}"/>
              </a:ext>
            </a:extLst>
          </p:cNvPr>
          <p:cNvSpPr txBox="1"/>
          <p:nvPr/>
        </p:nvSpPr>
        <p:spPr>
          <a:xfrm>
            <a:off x="6078979" y="5022583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3</a:t>
            </a:r>
            <a:endParaRPr lang="en-GB" b="0" dirty="0" err="1">
              <a:latin typeface="Trebuchet MS" pitchFamily="3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B4C5B87-F351-40E1-A5A8-04051A12A58E}"/>
              </a:ext>
            </a:extLst>
          </p:cNvPr>
          <p:cNvSpPr txBox="1"/>
          <p:nvPr/>
        </p:nvSpPr>
        <p:spPr>
          <a:xfrm>
            <a:off x="7038739" y="5374846"/>
            <a:ext cx="1869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B4"/>
                </a:solidFill>
                <a:latin typeface="Trebuchet MS" pitchFamily="34" charset="0"/>
              </a:rPr>
              <a:t>Principal component analysis</a:t>
            </a:r>
            <a:endParaRPr lang="en-GB" sz="2400" b="0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3ED5B8E-5CC7-4B7F-928E-BC3A3B4829EB}"/>
              </a:ext>
            </a:extLst>
          </p:cNvPr>
          <p:cNvGrpSpPr/>
          <p:nvPr/>
        </p:nvGrpSpPr>
        <p:grpSpPr>
          <a:xfrm>
            <a:off x="1476165" y="814753"/>
            <a:ext cx="6019883" cy="4630431"/>
            <a:chOff x="1476165" y="814753"/>
            <a:chExt cx="6019883" cy="4630431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75033B66-4D0B-45EB-ABD2-BA7742E66085}"/>
                </a:ext>
              </a:extLst>
            </p:cNvPr>
            <p:cNvSpPr/>
            <p:nvPr/>
          </p:nvSpPr>
          <p:spPr bwMode="auto">
            <a:xfrm>
              <a:off x="1476165" y="814753"/>
              <a:ext cx="6019883" cy="4630431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rgbClr val="000080"/>
              </a:solidFill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A876A5E-FEE2-4B89-BD70-3D4635F97246}"/>
                </a:ext>
              </a:extLst>
            </p:cNvPr>
            <p:cNvSpPr txBox="1"/>
            <p:nvPr/>
          </p:nvSpPr>
          <p:spPr>
            <a:xfrm>
              <a:off x="1647952" y="975766"/>
              <a:ext cx="2250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u="sng" dirty="0">
                  <a:solidFill>
                    <a:srgbClr val="0000B4"/>
                  </a:solidFill>
                  <a:latin typeface="Trebuchet MS" pitchFamily="34" charset="0"/>
                </a:rPr>
                <a:t>Conclusions:</a:t>
              </a:r>
              <a:endParaRPr lang="en-GB" sz="2400" b="0" u="sng" dirty="0" err="1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F6D54C32-1C38-4F1F-A312-51EDD8AD91A9}"/>
                </a:ext>
              </a:extLst>
            </p:cNvPr>
            <p:cNvSpPr txBox="1"/>
            <p:nvPr/>
          </p:nvSpPr>
          <p:spPr>
            <a:xfrm>
              <a:off x="1647952" y="1574215"/>
              <a:ext cx="57677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Trebuchet MS" pitchFamily="34" charset="0"/>
                </a:rPr>
                <a:t>Analysis of correlations in the deviations of the Garvey-Kelson relations (local relations between nuclear masses) confirm that there is a strong “chaotic” component in the nuclear masses. </a:t>
              </a:r>
              <a:r>
                <a:rPr lang="en-US" sz="1600" b="0">
                  <a:latin typeface="Trebuchet MS" pitchFamily="34" charset="0"/>
                </a:rPr>
                <a:t>This makes </a:t>
              </a:r>
              <a:r>
                <a:rPr lang="en-US" sz="1600" b="0" dirty="0">
                  <a:latin typeface="Trebuchet MS" pitchFamily="34" charset="0"/>
                </a:rPr>
                <a:t>bounds to the predictive power of global nuclear models.</a:t>
              </a:r>
              <a:endParaRPr lang="en-GB" sz="1600" b="0" dirty="0" err="1">
                <a:latin typeface="Trebuchet MS" pitchFamily="34" charset="0"/>
              </a:endParaRP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A881F2FC-9341-4016-B174-7AB4F8DE8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254" y="3231458"/>
              <a:ext cx="1471075" cy="1284739"/>
            </a:xfrm>
            <a:prstGeom prst="rect">
              <a:avLst/>
            </a:prstGeom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792890B-47D0-4C65-9137-8F8D84C84184}"/>
                </a:ext>
              </a:extLst>
            </p:cNvPr>
            <p:cNvSpPr txBox="1"/>
            <p:nvPr/>
          </p:nvSpPr>
          <p:spPr>
            <a:xfrm>
              <a:off x="1817670" y="4823869"/>
              <a:ext cx="5336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cap="small" dirty="0">
                  <a:solidFill>
                    <a:srgbClr val="0000B4"/>
                  </a:solidFill>
                  <a:latin typeface="Trebuchet MS" pitchFamily="34" charset="0"/>
                </a:rPr>
                <a:t>Thanks for your attention</a:t>
              </a:r>
              <a:endParaRPr lang="en-GB" sz="2400" b="0" cap="small" dirty="0" err="1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6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69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3675" y="1219104"/>
            <a:ext cx="4506624" cy="490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671412" y="333374"/>
            <a:ext cx="573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Characteristics</a:t>
            </a:r>
            <a:r>
              <a:rPr lang="cs-CZ" sz="3200" b="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of</a:t>
            </a:r>
            <a:r>
              <a:rPr lang="cs-CZ" sz="3200" b="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nuclei</a:t>
            </a:r>
            <a:endParaRPr lang="cs-CZ" sz="3200" b="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678239" y="1560229"/>
            <a:ext cx="562708" cy="40924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21567" y="4840565"/>
            <a:ext cx="306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C00000"/>
                </a:solidFill>
                <a:latin typeface="Trebuchet MS" pitchFamily="34" charset="0"/>
              </a:rPr>
              <a:t>1. </a:t>
            </a:r>
            <a:r>
              <a:rPr lang="cs-CZ" b="0" dirty="0" err="1">
                <a:solidFill>
                  <a:srgbClr val="C00000"/>
                </a:solidFill>
                <a:latin typeface="Trebuchet MS" pitchFamily="34" charset="0"/>
              </a:rPr>
              <a:t>ground-state</a:t>
            </a:r>
            <a:r>
              <a:rPr lang="cs-CZ" b="0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(M</a:t>
            </a:r>
            <a:r>
              <a:rPr lang="en-US" dirty="0">
                <a:solidFill>
                  <a:srgbClr val="C00000"/>
                </a:solidFill>
                <a:latin typeface="Trebuchet MS" pitchFamily="34" charset="0"/>
              </a:rPr>
              <a:t>ass</a:t>
            </a:r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64699" y="1074260"/>
            <a:ext cx="290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B4"/>
                </a:solidFill>
                <a:latin typeface="Trebuchet MS" pitchFamily="34" charset="0"/>
              </a:rPr>
              <a:t>2. </a:t>
            </a:r>
            <a:r>
              <a:rPr lang="cs-CZ" b="0" dirty="0" err="1">
                <a:solidFill>
                  <a:srgbClr val="0000B4"/>
                </a:solidFill>
                <a:latin typeface="Trebuchet MS" pitchFamily="34" charset="0"/>
              </a:rPr>
              <a:t>energy</a:t>
            </a:r>
            <a:r>
              <a:rPr lang="cs-CZ" b="0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b="0" dirty="0" err="1">
                <a:solidFill>
                  <a:srgbClr val="0000B4"/>
                </a:solidFill>
                <a:latin typeface="Trebuchet MS" pitchFamily="34" charset="0"/>
              </a:rPr>
              <a:t>spectrum</a:t>
            </a:r>
            <a:endParaRPr lang="cs-CZ" b="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3874202" y="1895111"/>
            <a:ext cx="8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solidFill>
                  <a:srgbClr val="FF33CC"/>
                </a:solidFill>
                <a:latin typeface="Trebuchet MS" pitchFamily="34" charset="0"/>
              </a:rPr>
              <a:t>bands</a:t>
            </a:r>
            <a:endParaRPr lang="cs-CZ" b="0" dirty="0">
              <a:solidFill>
                <a:srgbClr val="FF33CC"/>
              </a:solidFill>
              <a:latin typeface="Trebuchet MS" pitchFamily="34" charset="0"/>
            </a:endParaRPr>
          </a:p>
        </p:txBody>
      </p:sp>
      <p:sp>
        <p:nvSpPr>
          <p:cNvPr id="12" name="Pravá složená závorka 11"/>
          <p:cNvSpPr/>
          <p:nvPr/>
        </p:nvSpPr>
        <p:spPr bwMode="auto">
          <a:xfrm rot="16200000">
            <a:off x="4149978" y="1611389"/>
            <a:ext cx="367680" cy="2113343"/>
          </a:xfrm>
          <a:prstGeom prst="rightBrace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oval" w="sm" len="sm"/>
            <a:tailEnd type="oval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3205207" y="4476084"/>
            <a:ext cx="46363" cy="529969"/>
          </a:xfrm>
          <a:prstGeom prst="downArrow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Šipka dolů 14"/>
          <p:cNvSpPr/>
          <p:nvPr/>
        </p:nvSpPr>
        <p:spPr bwMode="auto">
          <a:xfrm>
            <a:off x="3267548" y="3778027"/>
            <a:ext cx="103903" cy="1234420"/>
          </a:xfrm>
          <a:prstGeom prst="downArrow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Šipka dolů 15"/>
          <p:cNvSpPr/>
          <p:nvPr/>
        </p:nvSpPr>
        <p:spPr bwMode="auto">
          <a:xfrm rot="2515101">
            <a:off x="3544732" y="3952893"/>
            <a:ext cx="114020" cy="514897"/>
          </a:xfrm>
          <a:prstGeom prst="downArrow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Šipka dolů 17"/>
          <p:cNvSpPr/>
          <p:nvPr/>
        </p:nvSpPr>
        <p:spPr bwMode="auto">
          <a:xfrm>
            <a:off x="3861166" y="3736086"/>
            <a:ext cx="208893" cy="231813"/>
          </a:xfrm>
          <a:prstGeom prst="downArrow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652893" y="4054055"/>
            <a:ext cx="261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C000"/>
                </a:solidFill>
                <a:latin typeface="Trebuchet MS" pitchFamily="34" charset="0"/>
              </a:rPr>
              <a:t>3. </a:t>
            </a:r>
            <a:r>
              <a:rPr lang="cs-CZ" b="0" dirty="0">
                <a:solidFill>
                  <a:srgbClr val="FFC000"/>
                </a:solidFill>
                <a:latin typeface="Trebuchet MS" pitchFamily="34" charset="0"/>
              </a:rPr>
              <a:t>EM </a:t>
            </a:r>
            <a:r>
              <a:rPr lang="cs-CZ" b="0" dirty="0" err="1">
                <a:solidFill>
                  <a:srgbClr val="FFC000"/>
                </a:solidFill>
                <a:latin typeface="Trebuchet MS" pitchFamily="34" charset="0"/>
              </a:rPr>
              <a:t>transitions</a:t>
            </a:r>
            <a:endParaRPr lang="cs-CZ" b="0" dirty="0">
              <a:solidFill>
                <a:srgbClr val="FFC000"/>
              </a:solidFill>
              <a:latin typeface="Trebuchet MS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918316" y="6055503"/>
            <a:ext cx="770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err="1">
                <a:latin typeface="Trebuchet MS" pitchFamily="34" charset="0"/>
              </a:rPr>
              <a:t>The</a:t>
            </a:r>
            <a:r>
              <a:rPr lang="cs-CZ" sz="1600" b="0" dirty="0">
                <a:latin typeface="Trebuchet MS" pitchFamily="34" charset="0"/>
              </a:rPr>
              <a:t> </a:t>
            </a:r>
            <a:r>
              <a:rPr lang="cs-CZ" sz="1600" b="0" dirty="0" err="1">
                <a:latin typeface="Trebuchet MS" pitchFamily="34" charset="0"/>
              </a:rPr>
              <a:t>knowledge</a:t>
            </a:r>
            <a:r>
              <a:rPr lang="cs-CZ" sz="1600" b="0" dirty="0">
                <a:latin typeface="Trebuchet MS" pitchFamily="34" charset="0"/>
              </a:rPr>
              <a:t> </a:t>
            </a:r>
            <a:r>
              <a:rPr lang="cs-CZ" sz="1600" b="0" dirty="0" err="1">
                <a:latin typeface="Trebuchet MS" pitchFamily="34" charset="0"/>
              </a:rPr>
              <a:t>of</a:t>
            </a:r>
            <a:r>
              <a:rPr lang="cs-CZ" sz="1600" b="0" dirty="0"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srgbClr val="C00000"/>
                </a:solidFill>
                <a:latin typeface="Trebuchet MS" pitchFamily="34" charset="0"/>
              </a:rPr>
              <a:t>nuclear</a:t>
            </a:r>
            <a:r>
              <a:rPr lang="cs-CZ" sz="1600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srgbClr val="C00000"/>
                </a:solidFill>
                <a:latin typeface="Trebuchet MS" pitchFamily="34" charset="0"/>
              </a:rPr>
              <a:t>masses</a:t>
            </a:r>
            <a:r>
              <a:rPr lang="cs-CZ" sz="1600" b="0" dirty="0">
                <a:latin typeface="Trebuchet MS" pitchFamily="34" charset="0"/>
              </a:rPr>
              <a:t> and </a:t>
            </a:r>
            <a:r>
              <a:rPr lang="cs-CZ" sz="1600" b="0" dirty="0" err="1">
                <a:latin typeface="Trebuchet MS" pitchFamily="34" charset="0"/>
              </a:rPr>
              <a:t>spectra</a:t>
            </a:r>
            <a:r>
              <a:rPr lang="cs-CZ" sz="1600" b="0" dirty="0">
                <a:latin typeface="Trebuchet MS" pitchFamily="34" charset="0"/>
              </a:rPr>
              <a:t> </a:t>
            </a:r>
            <a:r>
              <a:rPr lang="cs-CZ" sz="1600" b="0" dirty="0" err="1">
                <a:latin typeface="Trebuchet MS" pitchFamily="34" charset="0"/>
              </a:rPr>
              <a:t>is</a:t>
            </a:r>
            <a:r>
              <a:rPr lang="cs-CZ" sz="1600" b="0" dirty="0">
                <a:latin typeface="Trebuchet MS" pitchFamily="34" charset="0"/>
              </a:rPr>
              <a:t> </a:t>
            </a:r>
            <a:r>
              <a:rPr lang="cs-CZ" sz="1600" b="0" dirty="0" err="1">
                <a:latin typeface="Trebuchet MS" pitchFamily="34" charset="0"/>
              </a:rPr>
              <a:t>crucial</a:t>
            </a:r>
            <a:r>
              <a:rPr lang="cs-CZ" sz="1600" b="0" dirty="0">
                <a:latin typeface="Trebuchet MS" pitchFamily="34" charset="0"/>
              </a:rPr>
              <a:t> </a:t>
            </a:r>
            <a:r>
              <a:rPr lang="cs-CZ" sz="1600" b="0" dirty="0" err="1">
                <a:latin typeface="Trebuchet MS" pitchFamily="34" charset="0"/>
              </a:rPr>
              <a:t>for</a:t>
            </a:r>
            <a:r>
              <a:rPr lang="cs-CZ" sz="1600" b="0" dirty="0">
                <a:latin typeface="Trebuchet MS" pitchFamily="34" charset="0"/>
              </a:rPr>
              <a:t> </a:t>
            </a:r>
            <a:r>
              <a:rPr lang="cs-CZ" sz="1600" b="0" dirty="0" err="1">
                <a:latin typeface="Trebuchet MS" pitchFamily="34" charset="0"/>
              </a:rPr>
              <a:t>nuclear</a:t>
            </a:r>
            <a:r>
              <a:rPr lang="cs-CZ" sz="1600" b="0" dirty="0">
                <a:latin typeface="Trebuchet MS" pitchFamily="34" charset="0"/>
              </a:rPr>
              <a:t> </a:t>
            </a:r>
            <a:r>
              <a:rPr lang="cs-CZ" sz="1600" b="0" dirty="0" err="1">
                <a:latin typeface="Trebuchet MS" pitchFamily="34" charset="0"/>
              </a:rPr>
              <a:t>astrophysics</a:t>
            </a:r>
            <a:r>
              <a:rPr lang="cs-CZ" sz="1600" b="0" dirty="0"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6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8313" y="351692"/>
            <a:ext cx="670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Atomic</a:t>
            </a:r>
            <a:r>
              <a:rPr lang="cs-CZ" sz="3200" b="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Mass</a:t>
            </a:r>
            <a:r>
              <a:rPr lang="cs-CZ" sz="3200" b="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b="0" u="sng" dirty="0" err="1">
                <a:solidFill>
                  <a:srgbClr val="0000B4"/>
                </a:solidFill>
                <a:latin typeface="Trebuchet MS" pitchFamily="34" charset="0"/>
              </a:rPr>
              <a:t>Evaluations</a:t>
            </a:r>
            <a:endParaRPr lang="cs-CZ" sz="3200" b="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39958" y="2690423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B4"/>
                </a:solidFill>
                <a:latin typeface="Trebuchet MS" pitchFamily="34" charset="0"/>
              </a:rPr>
              <a:t>AME</a:t>
            </a:r>
            <a:r>
              <a:rPr lang="en-US" b="0" dirty="0">
                <a:solidFill>
                  <a:srgbClr val="0000B4"/>
                </a:solidFill>
                <a:latin typeface="Trebuchet MS" pitchFamily="34" charset="0"/>
              </a:rPr>
              <a:t> 2016</a:t>
            </a:r>
            <a:endParaRPr lang="cs-CZ" b="0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40846" y="3049113"/>
            <a:ext cx="74190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W.J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Huang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G. Audi, M.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Wang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F.G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Kondev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S.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Naimi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X.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Xu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Chinese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C 41, 030002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(2017)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M.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Wang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G. Audi,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F.G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Kondev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W.J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Huang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S.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Naimi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X.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Xu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Chinese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C 41, 030003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 (2017)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9959" y="966984"/>
            <a:ext cx="151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B4"/>
                </a:solidFill>
                <a:latin typeface="Trebuchet MS" pitchFamily="34" charset="0"/>
              </a:rPr>
              <a:t>AME</a:t>
            </a:r>
            <a:r>
              <a:rPr lang="en-US" b="0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b="0" dirty="0">
                <a:solidFill>
                  <a:srgbClr val="0000B4"/>
                </a:solidFill>
                <a:latin typeface="Trebuchet MS" pitchFamily="34" charset="0"/>
              </a:rPr>
              <a:t>2003</a:t>
            </a:r>
            <a:endParaRPr lang="en-US" b="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840846" y="1292229"/>
            <a:ext cx="73178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A.H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Wapstra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G. Audi, C.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Thibault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Nucl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A 729, 129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 (2003)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G. Audi,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A.H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Wapstra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C.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Thibault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Nucl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A 729, 337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 (2003)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39958" y="1878281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B4"/>
                </a:solidFill>
                <a:latin typeface="Trebuchet MS" pitchFamily="34" charset="0"/>
              </a:rPr>
              <a:t>AME</a:t>
            </a:r>
            <a:r>
              <a:rPr lang="en-US" b="0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b="0" dirty="0">
                <a:solidFill>
                  <a:srgbClr val="0000B4"/>
                </a:solidFill>
                <a:latin typeface="Trebuchet MS" pitchFamily="34" charset="0"/>
              </a:rPr>
              <a:t>2012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44925" y="2203278"/>
            <a:ext cx="7964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G. Audi, M.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Wang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A.H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Wapstra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F.G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Kondev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M.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MacCormick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X.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Xu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B. Pfeifer, </a:t>
            </a:r>
            <a:r>
              <a:rPr lang="cs-CZ" sz="12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Chinese</a:t>
            </a:r>
            <a:r>
              <a:rPr lang="cs-CZ" sz="12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2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C 36, 1287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(2012)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</a:rPr>
              <a:t>M.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Wang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</a:rPr>
              <a:t>, G. Audi,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A.H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Wapstra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F.G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Kondev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</a:rPr>
              <a:t>, M.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MacCormick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</a:rPr>
              <a:t>, X. </a:t>
            </a:r>
            <a:r>
              <a:rPr lang="cs-CZ" sz="12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Xu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</a:rPr>
              <a:t>, B. Pfeifer, </a:t>
            </a:r>
            <a:r>
              <a:rPr lang="cs-CZ" sz="1200" dirty="0" err="1">
                <a:solidFill>
                  <a:prstClr val="black"/>
                </a:solidFill>
                <a:latin typeface="Book Antiqua" panose="02040602050305030304" pitchFamily="18" charset="0"/>
              </a:rPr>
              <a:t>Chinese</a:t>
            </a:r>
            <a:r>
              <a:rPr lang="cs-CZ" sz="12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200" dirty="0">
                <a:solidFill>
                  <a:prstClr val="black"/>
                </a:solidFill>
                <a:latin typeface="Book Antiqua" panose="02040602050305030304" pitchFamily="18" charset="0"/>
              </a:rPr>
              <a:t>. C 36, 1603</a:t>
            </a:r>
            <a:r>
              <a:rPr lang="cs-CZ" sz="1200" b="0" dirty="0">
                <a:solidFill>
                  <a:prstClr val="black"/>
                </a:solidFill>
                <a:latin typeface="Book Antiqua" panose="02040602050305030304" pitchFamily="18" charset="0"/>
              </a:rPr>
              <a:t> (2012)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DEC22C-3ED7-4EF9-9A33-212C121ABC2D}"/>
              </a:ext>
            </a:extLst>
          </p:cNvPr>
          <p:cNvSpPr txBox="1"/>
          <p:nvPr/>
        </p:nvSpPr>
        <p:spPr>
          <a:xfrm>
            <a:off x="539966" y="3582283"/>
            <a:ext cx="145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00B4"/>
                </a:solidFill>
                <a:latin typeface="Trebuchet MS" pitchFamily="34" charset="0"/>
              </a:rPr>
              <a:t>AME 2020</a:t>
            </a:r>
            <a:endParaRPr lang="en-GB" b="0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75E524-0B86-44A9-8CD7-56E540C9969E}"/>
              </a:ext>
            </a:extLst>
          </p:cNvPr>
          <p:cNvSpPr txBox="1"/>
          <p:nvPr/>
        </p:nvSpPr>
        <p:spPr>
          <a:xfrm>
            <a:off x="8177524" y="1371898"/>
            <a:ext cx="75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2228</a:t>
            </a:r>
            <a:endParaRPr lang="en-GB" dirty="0" err="1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1EF68A0-D256-4D09-AA9D-9BE94FAF0CFD}"/>
              </a:ext>
            </a:extLst>
          </p:cNvPr>
          <p:cNvSpPr txBox="1"/>
          <p:nvPr/>
        </p:nvSpPr>
        <p:spPr>
          <a:xfrm>
            <a:off x="8172292" y="3128414"/>
            <a:ext cx="75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2497</a:t>
            </a:r>
            <a:endParaRPr lang="en-GB" dirty="0" err="1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58F4BBE-9DE1-40E2-92E5-4C55E14DAB09}"/>
              </a:ext>
            </a:extLst>
          </p:cNvPr>
          <p:cNvSpPr txBox="1"/>
          <p:nvPr/>
        </p:nvSpPr>
        <p:spPr>
          <a:xfrm>
            <a:off x="840846" y="3937561"/>
            <a:ext cx="68243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W.J.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Huang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M.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Wang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F.G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Kondev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 G. Audi, 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S.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Naimi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Chinese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. C 4</a:t>
            </a:r>
            <a:r>
              <a:rPr lang="en-US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5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, 030002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 (20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21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M.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Wang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W.J.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Huang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F.G.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Kondev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G. Audi, S.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Naimi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Chinese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C 41, 030003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 (20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21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FE7FC3D-DAE9-4996-AECC-42165C60FBB9}"/>
              </a:ext>
            </a:extLst>
          </p:cNvPr>
          <p:cNvSpPr txBox="1"/>
          <p:nvPr/>
        </p:nvSpPr>
        <p:spPr>
          <a:xfrm>
            <a:off x="8172292" y="3999116"/>
            <a:ext cx="75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2550</a:t>
            </a:r>
            <a:endParaRPr lang="en-GB" dirty="0" err="1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B06C91C-1226-4032-8E60-82CAD3581269}"/>
              </a:ext>
            </a:extLst>
          </p:cNvPr>
          <p:cNvSpPr txBox="1"/>
          <p:nvPr/>
        </p:nvSpPr>
        <p:spPr>
          <a:xfrm>
            <a:off x="8172292" y="2603361"/>
            <a:ext cx="75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2438</a:t>
            </a:r>
            <a:endParaRPr lang="en-GB" dirty="0" err="1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61D2FBE-71EC-492B-B733-02099EF0224C}"/>
              </a:ext>
            </a:extLst>
          </p:cNvPr>
          <p:cNvSpPr txBox="1"/>
          <p:nvPr/>
        </p:nvSpPr>
        <p:spPr>
          <a:xfrm>
            <a:off x="7332544" y="339562"/>
            <a:ext cx="159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0" dirty="0" err="1">
                <a:solidFill>
                  <a:srgbClr val="C00000"/>
                </a:solidFill>
                <a:latin typeface="Trebuchet MS" pitchFamily="34" charset="0"/>
              </a:rPr>
              <a:t>Experimental</a:t>
            </a:r>
            <a:r>
              <a:rPr lang="cs-CZ" b="0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b="0" dirty="0" err="1">
                <a:solidFill>
                  <a:srgbClr val="C00000"/>
                </a:solidFill>
                <a:latin typeface="Trebuchet MS" pitchFamily="34" charset="0"/>
              </a:rPr>
              <a:t>masses</a:t>
            </a:r>
            <a:endParaRPr lang="en-GB" b="0" dirty="0" err="1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CAA954A9-1B0B-4A1D-8200-F4C240D7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98" y="4502891"/>
            <a:ext cx="3818496" cy="1909249"/>
          </a:xfrm>
          <a:prstGeom prst="rect">
            <a:avLst/>
          </a:prstGeom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B7713C67-001B-4490-B0CA-CA7D68533A04}"/>
              </a:ext>
            </a:extLst>
          </p:cNvPr>
          <p:cNvCxnSpPr>
            <a:cxnSpLocks/>
          </p:cNvCxnSpPr>
          <p:nvPr/>
        </p:nvCxnSpPr>
        <p:spPr bwMode="auto">
          <a:xfrm flipV="1">
            <a:off x="5291924" y="4519832"/>
            <a:ext cx="1017823" cy="19676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oval" w="sm" len="sm"/>
            <a:tailEnd type="triangle" w="lg" len="med"/>
          </a:ln>
          <a:effectLst/>
        </p:spPr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7E09121-657F-4BDC-9B83-8FC63853765B}"/>
              </a:ext>
            </a:extLst>
          </p:cNvPr>
          <p:cNvSpPr txBox="1"/>
          <p:nvPr/>
        </p:nvSpPr>
        <p:spPr>
          <a:xfrm>
            <a:off x="5267394" y="4848618"/>
            <a:ext cx="109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Trebuchet MS" pitchFamily="34" charset="0"/>
              </a:rPr>
              <a:t>??? 9000</a:t>
            </a:r>
            <a:endParaRPr lang="en-GB" sz="2000" b="0" dirty="0" err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9679086-B575-422D-813A-C430BCD078FF}"/>
              </a:ext>
            </a:extLst>
          </p:cNvPr>
          <p:cNvSpPr txBox="1"/>
          <p:nvPr/>
        </p:nvSpPr>
        <p:spPr>
          <a:xfrm>
            <a:off x="5173565" y="5264700"/>
            <a:ext cx="12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Still a long way to go.</a:t>
            </a:r>
            <a:endParaRPr lang="en-GB" b="0" dirty="0" err="1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D127F9BE-4405-4144-A0EB-BAA9C367F417}"/>
                  </a:ext>
                </a:extLst>
              </p:cNvPr>
              <p:cNvSpPr txBox="1"/>
              <p:nvPr/>
            </p:nvSpPr>
            <p:spPr>
              <a:xfrm>
                <a:off x="6335501" y="4862992"/>
                <a:ext cx="143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≈460</m:t>
                    </m:r>
                  </m:oMath>
                </a14:m>
                <a:r>
                  <a:rPr lang="en-GB" b="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Trebuchet MS" pitchFamily="34" charset="0"/>
                  </a:rPr>
                  <a:t> years</a:t>
                </a:r>
                <a:endParaRPr lang="en-GB" b="0" dirty="0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D127F9BE-4405-4144-A0EB-BAA9C367F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501" y="4862992"/>
                <a:ext cx="1437384" cy="369332"/>
              </a:xfrm>
              <a:prstGeom prst="rect">
                <a:avLst/>
              </a:prstGeom>
              <a:blipFill>
                <a:blip r:embed="rId3"/>
                <a:stretch>
                  <a:fillRect t="-11667" r="-211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84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EB1E62A-6E73-42AF-8B45-56F0D0B0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5" y="796718"/>
            <a:ext cx="7690397" cy="5586765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53B78B7-3B8F-4163-A7E1-2CCC099786E4}"/>
              </a:ext>
            </a:extLst>
          </p:cNvPr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1C761BA-F464-4DCB-9499-1E0EDDFE461D}"/>
              </a:ext>
            </a:extLst>
          </p:cNvPr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860EB956-C071-4A64-ACB8-31367ECCA8AE}"/>
              </a:ext>
            </a:extLst>
          </p:cNvPr>
          <p:cNvSpPr/>
          <p:nvPr/>
        </p:nvSpPr>
        <p:spPr>
          <a:xfrm>
            <a:off x="2174032" y="6522894"/>
            <a:ext cx="721256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W.J.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Huang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M.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Wang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F.G.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Kondev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G. Audi, S.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Naimi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Chinese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. C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 4</a:t>
            </a:r>
            <a:r>
              <a:rPr lang="en-US" sz="1300" dirty="0">
                <a:solidFill>
                  <a:prstClr val="black"/>
                </a:solidFill>
                <a:latin typeface="Book Antiqua" panose="02040602050305030304" pitchFamily="18" charset="0"/>
              </a:rPr>
              <a:t>5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030002 (20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21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916D0F8-1BD8-40B0-85A3-314C8CBF0A0A}"/>
              </a:ext>
            </a:extLst>
          </p:cNvPr>
          <p:cNvSpPr txBox="1"/>
          <p:nvPr/>
        </p:nvSpPr>
        <p:spPr>
          <a:xfrm>
            <a:off x="578498" y="211943"/>
            <a:ext cx="572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u="sng" dirty="0">
                <a:solidFill>
                  <a:srgbClr val="0000B4"/>
                </a:solidFill>
                <a:latin typeface="Trebuchet MS" pitchFamily="34" charset="0"/>
              </a:rPr>
              <a:t>Improvement in precision</a:t>
            </a:r>
            <a:endParaRPr lang="en-GB" sz="3200" b="0" u="sng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0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58E0E01B-870B-44CD-9EBD-473F9EF12EE2}"/>
              </a:ext>
            </a:extLst>
          </p:cNvPr>
          <p:cNvSpPr/>
          <p:nvPr/>
        </p:nvSpPr>
        <p:spPr bwMode="auto">
          <a:xfrm>
            <a:off x="625354" y="5309030"/>
            <a:ext cx="8050322" cy="1039009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523220E-361E-4479-8933-72A6CEEE50B4}"/>
              </a:ext>
            </a:extLst>
          </p:cNvPr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5BFBA71-28AE-4106-A1C7-A28B2B9C3AB9}"/>
              </a:ext>
            </a:extLst>
          </p:cNvPr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1E621E4E-80E9-4249-9660-626B356DFC7E}"/>
              </a:ext>
            </a:extLst>
          </p:cNvPr>
          <p:cNvSpPr txBox="1"/>
          <p:nvPr/>
        </p:nvSpPr>
        <p:spPr>
          <a:xfrm>
            <a:off x="596084" y="217805"/>
            <a:ext cx="572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u="sng" dirty="0">
                <a:solidFill>
                  <a:srgbClr val="0000B4"/>
                </a:solidFill>
                <a:latin typeface="Trebuchet MS" pitchFamily="34" charset="0"/>
              </a:rPr>
              <a:t>Predictions of masses</a:t>
            </a:r>
            <a:endParaRPr lang="en-GB" sz="3200" b="0" u="sng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FDB96D-ADBE-451C-B655-751CFFAA2ADC}"/>
              </a:ext>
            </a:extLst>
          </p:cNvPr>
          <p:cNvSpPr txBox="1"/>
          <p:nvPr/>
        </p:nvSpPr>
        <p:spPr>
          <a:xfrm>
            <a:off x="691661" y="931985"/>
            <a:ext cx="25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Mass models can be: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1032492-662C-4B8A-B44E-D7578D1DF771}"/>
              </a:ext>
            </a:extLst>
          </p:cNvPr>
          <p:cNvSpPr txBox="1"/>
          <p:nvPr/>
        </p:nvSpPr>
        <p:spPr>
          <a:xfrm>
            <a:off x="625354" y="4847365"/>
            <a:ext cx="195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B4"/>
                </a:solidFill>
                <a:latin typeface="Trebuchet MS" pitchFamily="34" charset="0"/>
              </a:rPr>
              <a:t>Hypothesis</a:t>
            </a:r>
            <a:endParaRPr lang="en-GB" sz="2400" b="0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A3E98B8-A900-4FB9-8253-4813CDA00617}"/>
              </a:ext>
            </a:extLst>
          </p:cNvPr>
          <p:cNvSpPr txBox="1"/>
          <p:nvPr/>
        </p:nvSpPr>
        <p:spPr>
          <a:xfrm>
            <a:off x="652221" y="5310930"/>
            <a:ext cx="798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Chaotic fluctuations </a:t>
            </a:r>
            <a:r>
              <a:rPr lang="cs-CZ" b="0" dirty="0" err="1">
                <a:latin typeface="Trebuchet MS" pitchFamily="34" charset="0"/>
              </a:rPr>
              <a:t>prevents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the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models</a:t>
            </a:r>
            <a:r>
              <a:rPr lang="cs-CZ" b="0" dirty="0">
                <a:latin typeface="Trebuchet MS" pitchFamily="34" charset="0"/>
              </a:rPr>
              <a:t> to </a:t>
            </a:r>
            <a:r>
              <a:rPr lang="cs-CZ" b="0" dirty="0" err="1">
                <a:latin typeface="Trebuchet MS" pitchFamily="34" charset="0"/>
              </a:rPr>
              <a:t>reach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the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precision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higher</a:t>
            </a:r>
            <a:r>
              <a:rPr lang="cs-CZ" b="0" dirty="0">
                <a:latin typeface="Trebuchet MS" pitchFamily="34" charset="0"/>
              </a:rPr>
              <a:t> </a:t>
            </a:r>
            <a:r>
              <a:rPr lang="cs-CZ" b="0" dirty="0" err="1">
                <a:latin typeface="Trebuchet MS" pitchFamily="34" charset="0"/>
              </a:rPr>
              <a:t>than</a:t>
            </a:r>
            <a:r>
              <a:rPr lang="cs-CZ" b="0" dirty="0">
                <a:latin typeface="Trebuchet MS" pitchFamily="34" charset="0"/>
              </a:rPr>
              <a:t> </a:t>
            </a:r>
            <a:endParaRPr lang="en-GB" b="0" dirty="0" err="1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3EF1BCD-3B13-4A19-8999-6DB584C3C730}"/>
                  </a:ext>
                </a:extLst>
              </p:cNvPr>
              <p:cNvSpPr txBox="1"/>
              <p:nvPr/>
            </p:nvSpPr>
            <p:spPr>
              <a:xfrm>
                <a:off x="3585372" y="5763946"/>
                <a:ext cx="1922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lang="en-GB" sz="24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3EF1BCD-3B13-4A19-8999-6DB584C3C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372" y="5763946"/>
                <a:ext cx="192258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6AE702C3-4CEE-43C9-A8A4-77F8E6B920A7}"/>
              </a:ext>
            </a:extLst>
          </p:cNvPr>
          <p:cNvSpPr txBox="1"/>
          <p:nvPr/>
        </p:nvSpPr>
        <p:spPr>
          <a:xfrm>
            <a:off x="1072661" y="1266145"/>
            <a:ext cx="277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CC3300"/>
                </a:solidFill>
                <a:latin typeface="Trebuchet MS" pitchFamily="34" charset="0"/>
              </a:rPr>
              <a:t>Global</a:t>
            </a:r>
            <a:endParaRPr lang="en-GB" b="0" dirty="0" err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2656AC-D78E-4CF0-BB30-C2785B227738}"/>
              </a:ext>
            </a:extLst>
          </p:cNvPr>
          <p:cNvSpPr txBox="1"/>
          <p:nvPr/>
        </p:nvSpPr>
        <p:spPr>
          <a:xfrm>
            <a:off x="1365738" y="1606547"/>
            <a:ext cx="664698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>
                <a:latin typeface="Trebuchet MS" pitchFamily="34" charset="0"/>
              </a:rPr>
              <a:t>One formula/model with several parameters fitted from </a:t>
            </a:r>
            <a:r>
              <a:rPr lang="en-US" sz="1600" dirty="0">
                <a:latin typeface="Trebuchet MS" pitchFamily="34" charset="0"/>
              </a:rPr>
              <a:t>all</a:t>
            </a:r>
            <a:r>
              <a:rPr lang="en-US" sz="1600" b="0" dirty="0">
                <a:latin typeface="Trebuchet MS" pitchFamily="34" charset="0"/>
              </a:rPr>
              <a:t> the known nuclear masses, later used to predict unmeasured masses Examples: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Trebuchet MS" pitchFamily="34" charset="0"/>
              </a:rPr>
              <a:t>FRDM (Finite-Range Droplet Model)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Trebuchet MS" pitchFamily="34" charset="0"/>
              </a:rPr>
              <a:t>HFBM (</a:t>
            </a:r>
            <a:r>
              <a:rPr lang="en-US" sz="1600" b="0" dirty="0" err="1">
                <a:latin typeface="Trebuchet MS" pitchFamily="34" charset="0"/>
              </a:rPr>
              <a:t>Hartree-Fock-Bogoliubov</a:t>
            </a:r>
            <a:r>
              <a:rPr lang="en-US" sz="1600" b="0" dirty="0">
                <a:latin typeface="Trebuchet MS" pitchFamily="34" charset="0"/>
              </a:rPr>
              <a:t> Model)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 err="1">
                <a:latin typeface="Trebuchet MS" pitchFamily="34" charset="0"/>
              </a:rPr>
              <a:t>Duflo</a:t>
            </a:r>
            <a:r>
              <a:rPr lang="en-US" sz="1600" b="0" dirty="0">
                <a:latin typeface="Trebuchet MS" pitchFamily="34" charset="0"/>
              </a:rPr>
              <a:t>-Zucker model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Trebuchet MS" pitchFamily="34" charset="0"/>
              </a:rPr>
              <a:t>Etc.</a:t>
            </a:r>
            <a:endParaRPr lang="en-GB" sz="1600" b="0" dirty="0" err="1">
              <a:latin typeface="Trebuchet MS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459C948-2121-40D2-9AAB-F735366E0A07}"/>
              </a:ext>
            </a:extLst>
          </p:cNvPr>
          <p:cNvSpPr txBox="1"/>
          <p:nvPr/>
        </p:nvSpPr>
        <p:spPr>
          <a:xfrm>
            <a:off x="1072661" y="3481790"/>
            <a:ext cx="277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CC3300"/>
                </a:solidFill>
                <a:latin typeface="Trebuchet MS" pitchFamily="34" charset="0"/>
              </a:rPr>
              <a:t>Local</a:t>
            </a:r>
            <a:endParaRPr lang="en-GB" b="0" dirty="0" err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650E219-0E9D-4883-9592-B56ED118FF5C}"/>
              </a:ext>
            </a:extLst>
          </p:cNvPr>
          <p:cNvSpPr txBox="1"/>
          <p:nvPr/>
        </p:nvSpPr>
        <p:spPr>
          <a:xfrm>
            <a:off x="1365738" y="3851066"/>
            <a:ext cx="679352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>
                <a:latin typeface="Trebuchet MS" pitchFamily="34" charset="0"/>
              </a:rPr>
              <a:t>Models taking into account only a small number of </a:t>
            </a:r>
            <a:r>
              <a:rPr lang="en-US" sz="1600" b="0" dirty="0" err="1">
                <a:latin typeface="Trebuchet MS" pitchFamily="34" charset="0"/>
              </a:rPr>
              <a:t>neighbouring</a:t>
            </a:r>
            <a:r>
              <a:rPr lang="en-US" sz="1600" b="0" dirty="0">
                <a:latin typeface="Trebuchet MS" pitchFamily="34" charset="0"/>
              </a:rPr>
              <a:t> nuclei and give information only about a part of the nuclear chart: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Trebuchet MS" pitchFamily="34" charset="0"/>
              </a:rPr>
              <a:t>Garvey-Kelson relations</a:t>
            </a:r>
            <a:endParaRPr lang="en-GB" sz="1600" b="0" dirty="0" err="1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6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9" y="883824"/>
            <a:ext cx="8655635" cy="566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2389" y="198227"/>
            <a:ext cx="835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B4"/>
                </a:solidFill>
                <a:latin typeface="Trebuchet MS" pitchFamily="34" charset="0"/>
              </a:rPr>
              <a:t>Predictive power of various models</a:t>
            </a:r>
            <a:endParaRPr lang="cs-CZ" sz="3200" b="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74287" y="6513049"/>
            <a:ext cx="1378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err="1">
                <a:latin typeface="Trebuchet MS" pitchFamily="34" charset="0"/>
              </a:rPr>
              <a:t>Cs</a:t>
            </a:r>
            <a:r>
              <a:rPr lang="en-US" sz="1600" b="0" dirty="0">
                <a:latin typeface="Trebuchet MS" pitchFamily="34" charset="0"/>
              </a:rPr>
              <a:t> isotopes</a:t>
            </a:r>
            <a:endParaRPr lang="cs-CZ" sz="1600" b="0" dirty="0">
              <a:latin typeface="Trebuchet M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83341" y="2549052"/>
            <a:ext cx="45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B4"/>
                </a:solidFill>
                <a:latin typeface="Trebuchet MS" pitchFamily="34" charset="0"/>
              </a:rPr>
              <a:t>fit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98320" y="2241057"/>
            <a:ext cx="137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3300"/>
                </a:solidFill>
                <a:latin typeface="Trebuchet MS" pitchFamily="34" charset="0"/>
              </a:rPr>
              <a:t>prediction</a:t>
            </a:r>
            <a:endParaRPr lang="cs-CZ" dirty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3561684" y="783002"/>
            <a:ext cx="1112627" cy="451118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:a16="http://schemas.microsoft.com/office/drawing/2014/main" id="{D273AAC8-C413-4B1D-A4F8-8817D353BC32}"/>
              </a:ext>
            </a:extLst>
          </p:cNvPr>
          <p:cNvSpPr/>
          <p:nvPr/>
        </p:nvSpPr>
        <p:spPr bwMode="auto">
          <a:xfrm>
            <a:off x="4841630" y="4561056"/>
            <a:ext cx="4021010" cy="1636416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202816" y="2841768"/>
            <a:ext cx="247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C3300"/>
                </a:solidFill>
                <a:latin typeface="Trebuchet MS" pitchFamily="34" charset="0"/>
              </a:rPr>
              <a:t>Oscillating part</a:t>
            </a:r>
          </a:p>
          <a:p>
            <a:pPr algn="ctr"/>
            <a:r>
              <a:rPr lang="en-US" b="0" dirty="0">
                <a:solidFill>
                  <a:srgbClr val="CC3300"/>
                </a:solidFill>
                <a:latin typeface="Trebuchet MS" pitchFamily="34" charset="0"/>
              </a:rPr>
              <a:t>(</a:t>
            </a:r>
            <a:r>
              <a:rPr lang="en-US" dirty="0" err="1">
                <a:solidFill>
                  <a:srgbClr val="CC3300"/>
                </a:solidFill>
                <a:latin typeface="Trebuchet MS" pitchFamily="34" charset="0"/>
              </a:rPr>
              <a:t>Gutzwiller</a:t>
            </a:r>
            <a:r>
              <a:rPr lang="en-US" dirty="0">
                <a:solidFill>
                  <a:srgbClr val="CC3300"/>
                </a:solidFill>
                <a:latin typeface="Trebuchet MS" pitchFamily="34" charset="0"/>
              </a:rPr>
              <a:t> formula</a:t>
            </a:r>
            <a:r>
              <a:rPr lang="en-US" b="0" dirty="0">
                <a:solidFill>
                  <a:srgbClr val="CC3300"/>
                </a:solidFill>
                <a:latin typeface="Trebuchet MS" pitchFamily="34" charset="0"/>
              </a:rPr>
              <a:t>)</a:t>
            </a:r>
            <a:endParaRPr lang="cs-CZ" sz="1800" b="0" dirty="0">
              <a:solidFill>
                <a:srgbClr val="CC33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755576" y="332656"/>
                <a:ext cx="50804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33400" indent="-533400">
                  <a:spcBef>
                    <a:spcPct val="0"/>
                  </a:spcBef>
                </a:pPr>
                <a:r>
                  <a:rPr lang="en-US" sz="3200" b="0" u="sng" dirty="0" err="1">
                    <a:solidFill>
                      <a:srgbClr val="0000B4"/>
                    </a:solidFill>
                    <a:latin typeface="Trebuchet MS" panose="020B0603020202020204" pitchFamily="34" charset="0"/>
                  </a:rPr>
                  <a:t>Quntum</a:t>
                </a:r>
                <a:r>
                  <a:rPr lang="en-US" sz="3200" b="0" u="sng" dirty="0">
                    <a:solidFill>
                      <a:srgbClr val="0000B4"/>
                    </a:solidFill>
                    <a:latin typeface="Trebuchet MS" panose="020B0603020202020204" pitchFamily="34" charset="0"/>
                  </a:rPr>
                  <a:t> level</a:t>
                </a:r>
                <a:r>
                  <a:rPr lang="cs-CZ" sz="3200" b="0" u="sng" dirty="0">
                    <a:solidFill>
                      <a:srgbClr val="0000B4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sz="3200" b="0" u="sng" dirty="0">
                    <a:solidFill>
                      <a:srgbClr val="0000B4"/>
                    </a:solidFill>
                    <a:latin typeface="Trebuchet MS" panose="020B0603020202020204" pitchFamily="34" charset="0"/>
                  </a:rPr>
                  <a:t>density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0000B4"/>
                        </a:solidFill>
                        <a:latin typeface="Cambria Math"/>
                      </a:rPr>
                      <m:t>𝜌</m:t>
                    </m:r>
                    <m:r>
                      <a:rPr lang="en-US" sz="3200" b="0" i="1" u="sng" smtClean="0">
                        <a:solidFill>
                          <a:srgbClr val="0000B4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u="sng" smtClean="0">
                        <a:solidFill>
                          <a:srgbClr val="0000B4"/>
                        </a:solidFill>
                        <a:latin typeface="Cambria Math"/>
                      </a:rPr>
                      <m:t>𝐸</m:t>
                    </m:r>
                    <m:r>
                      <a:rPr lang="en-US" sz="3200" b="0" i="1" u="sng" smtClean="0">
                        <a:solidFill>
                          <a:srgbClr val="0000B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3200" b="0" u="sng" dirty="0">
                  <a:solidFill>
                    <a:srgbClr val="0000B4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2656"/>
                <a:ext cx="5080430" cy="584775"/>
              </a:xfrm>
              <a:prstGeom prst="rect">
                <a:avLst/>
              </a:prstGeom>
              <a:blipFill>
                <a:blip r:embed="rId3"/>
                <a:stretch>
                  <a:fillRect l="-3121" t="-13684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933580" y="1077995"/>
            <a:ext cx="239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quantum spectrum</a:t>
            </a:r>
            <a:r>
              <a:rPr lang="en-GB" dirty="0">
                <a:latin typeface="Trebuchet MS" pitchFamily="34" charset="0"/>
              </a:rPr>
              <a:t>: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027" name="Picture 3" descr="D:\Pavel\Desktop\Spectr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1" y="988171"/>
            <a:ext cx="2381583" cy="4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avel\Desktop\L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1" y="2174222"/>
            <a:ext cx="2381583" cy="14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3054784" y="2832107"/>
            <a:ext cx="354352" cy="1350032"/>
          </a:xfrm>
          <a:prstGeom prst="line">
            <a:avLst/>
          </a:prstGeom>
          <a:noFill/>
          <a:ln w="19050">
            <a:solidFill>
              <a:srgbClr val="0000B4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cs-CZ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32114" y="2743076"/>
            <a:ext cx="1989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B4"/>
                </a:solidFill>
                <a:latin typeface="Trebuchet MS" pitchFamily="34" charset="0"/>
              </a:rPr>
              <a:t>Smooth part</a:t>
            </a:r>
            <a:endParaRPr lang="en-GB" sz="1800" b="0" dirty="0">
              <a:solidFill>
                <a:srgbClr val="0000B4"/>
              </a:solidFill>
              <a:latin typeface="Trebuchet MS" pitchFamily="34" charset="0"/>
            </a:endParaRPr>
          </a:p>
          <a:p>
            <a:pPr algn="ctr"/>
            <a:r>
              <a:rPr lang="en-GB" sz="1600" dirty="0">
                <a:solidFill>
                  <a:srgbClr val="0000B4"/>
                </a:solidFill>
                <a:latin typeface="Trebuchet MS" pitchFamily="34" charset="0"/>
              </a:rPr>
              <a:t>(Weyl formula)</a:t>
            </a:r>
            <a:endParaRPr lang="cs-CZ" sz="1600" b="0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594101" y="3798897"/>
            <a:ext cx="23815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622967" y="3801070"/>
            <a:ext cx="311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Trebuchet MS" pitchFamily="34" charset="0"/>
              </a:rPr>
              <a:t>E</a:t>
            </a:r>
            <a:endParaRPr lang="cs-CZ" sz="1600" i="1" dirty="0">
              <a:latin typeface="Trebuchet MS" pitchFamily="34" charset="0"/>
            </a:endParaRPr>
          </a:p>
        </p:txBody>
      </p:sp>
      <p:cxnSp>
        <p:nvCxnSpPr>
          <p:cNvPr id="35" name="Přímá spojnice 34"/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24085" y="4234897"/>
                <a:ext cx="3708757" cy="645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𝐸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sz="1400" b="1" i="1" smtClean="0">
                              <a:latin typeface="Cambria Math"/>
                            </a:rPr>
                            <m:t>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sz="1400" b="1" i="1" smtClean="0">
                              <a:latin typeface="Cambria Math"/>
                            </a:rPr>
                            <m:t>𝒒</m:t>
                          </m:r>
                        </m:e>
                      </m:nary>
                    </m:oMath>
                  </m:oMathPara>
                </a14:m>
                <a:endParaRPr lang="cs-CZ" sz="14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85" y="4234897"/>
                <a:ext cx="3708757" cy="645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748367" y="4674263"/>
                <a:ext cx="4257732" cy="790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𝑝𝑟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𝐸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ℏ</m:t>
                                          </m:r>
                                        </m:den>
                                      </m:f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𝑝𝑟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cs-CZ" sz="16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367" y="4674263"/>
                <a:ext cx="4257732" cy="790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494163" y="3321811"/>
            <a:ext cx="2532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Trebuchet MS" pitchFamily="34" charset="0"/>
              </a:rPr>
              <a:t>- Volume of the energy </a:t>
            </a:r>
            <a:r>
              <a:rPr lang="en-US" sz="1400" b="0" dirty="0" err="1">
                <a:latin typeface="Trebuchet MS" pitchFamily="34" charset="0"/>
              </a:rPr>
              <a:t>hypersuface</a:t>
            </a:r>
            <a:r>
              <a:rPr lang="en-US" sz="1400" b="0" dirty="0">
                <a:latin typeface="Trebuchet MS" pitchFamily="34" charset="0"/>
              </a:rPr>
              <a:t> in the classical phase space</a:t>
            </a:r>
            <a:endParaRPr lang="cs-CZ" sz="1400" b="0" dirty="0" err="1">
              <a:latin typeface="Trebuchet MS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217375" y="3443838"/>
            <a:ext cx="2532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Trebuchet MS" pitchFamily="34" charset="0"/>
              </a:rPr>
              <a:t>- Get from all the classical periodic orbits and their repetitions</a:t>
            </a:r>
            <a:endParaRPr lang="cs-CZ" sz="1400" b="0" dirty="0" err="1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375571" y="1793148"/>
                <a:ext cx="4501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Trebuchet MS" pitchFamily="34" charset="0"/>
                  </a:rPr>
                  <a:t>Semiclassical theory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cs-CZ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571" y="1793148"/>
                <a:ext cx="4501662" cy="369332"/>
              </a:xfrm>
              <a:prstGeom prst="rect">
                <a:avLst/>
              </a:prstGeom>
              <a:blipFill>
                <a:blip r:embed="rId8"/>
                <a:stretch>
                  <a:fillRect l="-1220"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E538CBAD-A2A9-4FF5-B756-3859DE8E51A0}"/>
              </a:ext>
            </a:extLst>
          </p:cNvPr>
          <p:cNvSpPr txBox="1"/>
          <p:nvPr/>
        </p:nvSpPr>
        <p:spPr>
          <a:xfrm>
            <a:off x="5689468" y="5608685"/>
            <a:ext cx="276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Trebuchet MS" pitchFamily="34" charset="0"/>
              </a:rPr>
              <a:t>Quantum chaos</a:t>
            </a:r>
            <a:endParaRPr lang="en-GB" sz="2400" b="0" dirty="0" err="1">
              <a:latin typeface="Trebuchet MS" pitchFamily="34" charset="0"/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E62BE17-A426-4676-8E81-FCC81B889FBC}"/>
              </a:ext>
            </a:extLst>
          </p:cNvPr>
          <p:cNvGrpSpPr/>
          <p:nvPr/>
        </p:nvGrpSpPr>
        <p:grpSpPr>
          <a:xfrm>
            <a:off x="564747" y="4994302"/>
            <a:ext cx="4521758" cy="1485615"/>
            <a:chOff x="564747" y="4994302"/>
            <a:chExt cx="4521758" cy="1485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>
                  <a:extLst>
                    <a:ext uri="{FF2B5EF4-FFF2-40B4-BE49-F238E27FC236}">
                      <a16:creationId xmlns:a16="http://schemas.microsoft.com/office/drawing/2014/main" id="{81C70B76-7F31-4D6C-BBBA-A9C9F040D986}"/>
                    </a:ext>
                  </a:extLst>
                </p:cNvPr>
                <p:cNvSpPr txBox="1"/>
                <p:nvPr/>
              </p:nvSpPr>
              <p:spPr>
                <a:xfrm>
                  <a:off x="564747" y="4994302"/>
                  <a:ext cx="4186787" cy="869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2000" u="sng" dirty="0">
                      <a:latin typeface="Trebuchet MS" pitchFamily="34" charset="0"/>
                    </a:rPr>
                    <a:t>Atomic nuclei: </a:t>
                  </a:r>
                  <a:endParaRPr lang="en-US" sz="2000" i="1" u="sng" dirty="0"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oMath>
                    </m:oMathPara>
                  </a14:m>
                  <a:endParaRPr lang="en-GB" sz="2000" b="0" dirty="0" err="1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" name="TextovéPole 4">
                  <a:extLst>
                    <a:ext uri="{FF2B5EF4-FFF2-40B4-BE49-F238E27FC236}">
                      <a16:creationId xmlns:a16="http://schemas.microsoft.com/office/drawing/2014/main" id="{81C70B76-7F31-4D6C-BBBA-A9C9F040D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47" y="4994302"/>
                  <a:ext cx="4186787" cy="869533"/>
                </a:xfrm>
                <a:prstGeom prst="rect">
                  <a:avLst/>
                </a:prstGeom>
                <a:blipFill>
                  <a:blip r:embed="rId9"/>
                  <a:stretch>
                    <a:fillRect l="-1603" t="-41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>
                  <a:extLst>
                    <a:ext uri="{FF2B5EF4-FFF2-40B4-BE49-F238E27FC236}">
                      <a16:creationId xmlns:a16="http://schemas.microsoft.com/office/drawing/2014/main" id="{DB8557D1-B957-492B-A7E0-4A3664432647}"/>
                    </a:ext>
                  </a:extLst>
                </p:cNvPr>
                <p:cNvSpPr txBox="1"/>
                <p:nvPr/>
              </p:nvSpPr>
              <p:spPr>
                <a:xfrm>
                  <a:off x="1843821" y="5744917"/>
                  <a:ext cx="16345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≈8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MeV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1600" b="0" dirty="0" err="1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2" name="TextovéPole 11">
                  <a:extLst>
                    <a:ext uri="{FF2B5EF4-FFF2-40B4-BE49-F238E27FC236}">
                      <a16:creationId xmlns:a16="http://schemas.microsoft.com/office/drawing/2014/main" id="{DB8557D1-B957-492B-A7E0-4A36644326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821" y="5744917"/>
                  <a:ext cx="1634554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25BB5548-3435-4BCD-B1FC-78FEA4DCF07E}"/>
                </a:ext>
              </a:extLst>
            </p:cNvPr>
            <p:cNvSpPr txBox="1"/>
            <p:nvPr/>
          </p:nvSpPr>
          <p:spPr>
            <a:xfrm>
              <a:off x="3543450" y="5741253"/>
              <a:ext cx="15430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Trebuchet MS" pitchFamily="34" charset="0"/>
                </a:rPr>
                <a:t>Microscopic fluctuations, shell effects</a:t>
              </a:r>
              <a:endParaRPr lang="en-GB" sz="1400" b="0" dirty="0" err="1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1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8313" y="333375"/>
            <a:ext cx="0" cy="6335713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388" y="6453188"/>
            <a:ext cx="8640762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58624" y="33337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u="sng" dirty="0">
                <a:solidFill>
                  <a:srgbClr val="0000B4"/>
                </a:solidFill>
                <a:latin typeface="Trebuchet MS" pitchFamily="34" charset="0"/>
              </a:rPr>
              <a:t>Precision limit for mass formulae</a:t>
            </a:r>
            <a:endParaRPr lang="cs-CZ" sz="3200" b="0" u="sng" dirty="0" err="1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98768" y="3124595"/>
                <a:ext cx="3632022" cy="993092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𝑐h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𝑐h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2.78 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MeV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cs-CZ" sz="2400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8" y="3124595"/>
                <a:ext cx="3632022" cy="993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275299" y="6423639"/>
            <a:ext cx="86407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O. </a:t>
            </a:r>
            <a:r>
              <a:rPr lang="en-US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Bohigas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US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Leboeuf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US" sz="1300" b="0" i="1" dirty="0">
                <a:solidFill>
                  <a:prstClr val="black"/>
                </a:solidFill>
                <a:latin typeface="Book Antiqua" panose="02040602050305030304" pitchFamily="18" charset="0"/>
              </a:rPr>
              <a:t>Nuclear Masses: Evidence of order-chaos coexistence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Rev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Lett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en-US" sz="1300" dirty="0">
                <a:solidFill>
                  <a:prstClr val="black"/>
                </a:solidFill>
                <a:latin typeface="Book Antiqua" panose="02040602050305030304" pitchFamily="18" charset="0"/>
              </a:rPr>
              <a:t>88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092502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 (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2002</a:t>
            </a:r>
            <a:r>
              <a:rPr lang="cs-CZ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  <a:endParaRPr lang="en-US" sz="1300" b="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H. </a:t>
            </a:r>
            <a:r>
              <a:rPr lang="en-US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Olofsson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S. </a:t>
            </a:r>
            <a:r>
              <a:rPr lang="en-US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Åberg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O. </a:t>
            </a:r>
            <a:r>
              <a:rPr lang="en-US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Bohigas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US" sz="1300" b="0" dirty="0" err="1">
                <a:solidFill>
                  <a:prstClr val="black"/>
                </a:solidFill>
                <a:latin typeface="Book Antiqua" panose="02040602050305030304" pitchFamily="18" charset="0"/>
              </a:rPr>
              <a:t>Leboeuf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US" sz="1300" b="0" i="1" dirty="0">
                <a:solidFill>
                  <a:prstClr val="black"/>
                </a:solidFill>
                <a:latin typeface="Book Antiqua" panose="02040602050305030304" pitchFamily="18" charset="0"/>
              </a:rPr>
              <a:t>Correlations in nuclear masses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Phys. Rev. Lett. </a:t>
            </a:r>
            <a:r>
              <a:rPr lang="en-US" sz="1300" dirty="0">
                <a:solidFill>
                  <a:prstClr val="black"/>
                </a:solidFill>
                <a:latin typeface="Book Antiqua" panose="02040602050305030304" pitchFamily="18" charset="0"/>
              </a:rPr>
              <a:t>96</a:t>
            </a:r>
            <a:r>
              <a:rPr lang="en-US" sz="1300" b="0" dirty="0">
                <a:solidFill>
                  <a:prstClr val="black"/>
                </a:solidFill>
                <a:latin typeface="Book Antiqua" panose="02040602050305030304" pitchFamily="18" charset="0"/>
              </a:rPr>
              <a:t>, 042502 (2006)</a:t>
            </a:r>
            <a:endParaRPr lang="en-GB" sz="1300" b="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58624" y="918150"/>
            <a:ext cx="521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- Based on the </a:t>
            </a:r>
            <a:r>
              <a:rPr lang="en-US" b="0" dirty="0" err="1">
                <a:latin typeface="Trebuchet MS" pitchFamily="34" charset="0"/>
              </a:rPr>
              <a:t>Gutzwiller</a:t>
            </a:r>
            <a:r>
              <a:rPr lang="en-US" b="0" dirty="0">
                <a:latin typeface="Trebuchet MS" pitchFamily="34" charset="0"/>
              </a:rPr>
              <a:t> formula</a:t>
            </a:r>
            <a:endParaRPr lang="cs-CZ" b="0" dirty="0" err="1">
              <a:latin typeface="Trebuchet MS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4310" y="1687010"/>
            <a:ext cx="3901954" cy="388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575920" y="2078183"/>
            <a:ext cx="232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rebuchet MS" pitchFamily="34" charset="0"/>
              </a:rPr>
              <a:t>Droplet model + shell corrections</a:t>
            </a:r>
            <a:endParaRPr lang="cs-CZ" b="0" dirty="0" err="1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 rot="16200000">
                <a:off x="3678366" y="3322426"/>
                <a:ext cx="1692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Trebuchet MS" pitchFamily="34" charset="0"/>
                  </a:rPr>
                  <a:t>RMS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b="0" dirty="0">
                    <a:latin typeface="Trebuchet MS" pitchFamily="34" charset="0"/>
                  </a:rPr>
                  <a:t> (MeV) </a:t>
                </a:r>
                <a:endParaRPr lang="cs-CZ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78366" y="3322426"/>
                <a:ext cx="1692899" cy="369332"/>
              </a:xfrm>
              <a:prstGeom prst="rect">
                <a:avLst/>
              </a:prstGeom>
              <a:blipFill>
                <a:blip r:embed="rId5"/>
                <a:stretch>
                  <a:fillRect l="-11475" t="-1799" r="-22951" b="-3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162613" y="5703812"/>
                <a:ext cx="6894304" cy="64633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>
                    <a:latin typeface="Trebuchet MS" pitchFamily="34" charset="0"/>
                  </a:rPr>
                  <a:t>Global one-particle models cannot describe the nuclear mass better than with precision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𝑐h</m:t>
                        </m:r>
                      </m:sub>
                    </m:sSub>
                  </m:oMath>
                </a14:m>
                <a:r>
                  <a:rPr lang="en-US" b="0" dirty="0">
                    <a:latin typeface="Trebuchet MS" pitchFamily="34" charset="0"/>
                  </a:rPr>
                  <a:t>. </a:t>
                </a:r>
                <a:endParaRPr lang="cs-CZ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13" y="5703812"/>
                <a:ext cx="6894304" cy="646331"/>
              </a:xfrm>
              <a:prstGeom prst="rect">
                <a:avLst/>
              </a:prstGeom>
              <a:blipFill>
                <a:blip r:embed="rId6"/>
                <a:stretch>
                  <a:fillRect t="-5505" b="-1100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12729" y="2112233"/>
                <a:ext cx="3632022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𝑟𝑒𝑔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𝑟𝑒𝑔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=2.84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cs-CZ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9" y="2112233"/>
                <a:ext cx="3632022" cy="656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031341" y="4548250"/>
                <a:ext cx="1777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𝑐h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≈0.5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MeV</m:t>
                      </m:r>
                    </m:oMath>
                  </m:oMathPara>
                </a14:m>
                <a:endParaRPr lang="cs-CZ" b="0" dirty="0" err="1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341" y="4548250"/>
                <a:ext cx="1777611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977061"/>
      </p:ext>
    </p:extLst>
  </p:cSld>
  <p:clrMapOvr>
    <a:masterClrMapping/>
  </p:clrMapOvr>
</p:sld>
</file>

<file path=ppt/theme/theme1.xml><?xml version="1.0" encoding="utf-8"?>
<a:theme xmlns:a="http://schemas.openxmlformats.org/drawingml/2006/main" name="01159440">
  <a:themeElements>
    <a:clrScheme name="01159440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80"/>
          </a:solidFill>
          <a:prstDash val="solid"/>
          <a:round/>
          <a:headEnd type="oval" w="sm" len="sm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80"/>
          </a:solidFill>
          <a:prstDash val="solid"/>
          <a:round/>
          <a:headEnd type="oval" w="sm" len="sm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0" dirty="0" err="1" smtClean="0">
            <a:latin typeface="Trebuchet MS" pitchFamily="34" charset="0"/>
          </a:defRPr>
        </a:defPPr>
      </a:lstStyle>
    </a:txDef>
  </a:objectDefaults>
  <a:extraClrSchemeLst>
    <a:extraClrScheme>
      <a:clrScheme name="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01159440</Template>
  <TotalTime>0</TotalTime>
  <Words>1601</Words>
  <Application>Microsoft Office PowerPoint</Application>
  <PresentationFormat>Předvádění na obrazovce (4:3)</PresentationFormat>
  <Paragraphs>234</Paragraphs>
  <Slides>24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Trebuchet MS</vt:lpstr>
      <vt:lpstr>Courier New</vt:lpstr>
      <vt:lpstr>Arial</vt:lpstr>
      <vt:lpstr>Century Gothic</vt:lpstr>
      <vt:lpstr>Symbol</vt:lpstr>
      <vt:lpstr>Cambria Math</vt:lpstr>
      <vt:lpstr>Book Antiqua</vt:lpstr>
      <vt:lpstr>01159440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2022-01-13T12:54:56Z</dcterms:created>
  <dcterms:modified xsi:type="dcterms:W3CDTF">2022-01-13T12:55:02Z</dcterms:modified>
</cp:coreProperties>
</file>